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563" r:id="rId4"/>
    <p:sldId id="564" r:id="rId5"/>
    <p:sldId id="572" r:id="rId6"/>
    <p:sldId id="585" r:id="rId7"/>
    <p:sldId id="605" r:id="rId8"/>
    <p:sldId id="604" r:id="rId9"/>
    <p:sldId id="584" r:id="rId10"/>
    <p:sldId id="603" r:id="rId11"/>
    <p:sldId id="588" r:id="rId12"/>
    <p:sldId id="589" r:id="rId13"/>
    <p:sldId id="583" r:id="rId14"/>
    <p:sldId id="608" r:id="rId15"/>
    <p:sldId id="580" r:id="rId16"/>
    <p:sldId id="590" r:id="rId17"/>
    <p:sldId id="582" r:id="rId18"/>
    <p:sldId id="610" r:id="rId19"/>
    <p:sldId id="609" r:id="rId20"/>
    <p:sldId id="581" r:id="rId21"/>
    <p:sldId id="606" r:id="rId22"/>
    <p:sldId id="607" r:id="rId23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7">
          <p15:clr>
            <a:srgbClr val="A4A3A4"/>
          </p15:clr>
        </p15:guide>
        <p15:guide id="2" pos="21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DFF"/>
    <a:srgbClr val="5073A2"/>
    <a:srgbClr val="FFFFFF"/>
    <a:srgbClr val="A6A6A6"/>
    <a:srgbClr val="4B649F"/>
    <a:srgbClr val="5E80B0"/>
    <a:srgbClr val="4E67C8"/>
    <a:srgbClr val="7DB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75"/>
    <p:restoredTop sz="94660"/>
  </p:normalViewPr>
  <p:slideViewPr>
    <p:cSldViewPr snapToGrid="0" showGuides="1">
      <p:cViewPr varScale="1">
        <p:scale>
          <a:sx n="74" d="100"/>
          <a:sy n="74" d="100"/>
        </p:scale>
        <p:origin x="664" y="52"/>
      </p:cViewPr>
      <p:guideLst>
        <p:guide orient="horz" pos="2227"/>
        <p:guide pos="21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#1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69DF2-B5C8-4314-B2DC-4DD60EC4565C}" type="doc">
      <dgm:prSet loTypeId="urn:microsoft.com/office/officeart/2005/8/layout/pyramid1#1" loCatId="pyramid" qsTypeId="urn:microsoft.com/office/officeart/2005/8/quickstyle/simple2#1" qsCatId="simple" csTypeId="urn:microsoft.com/office/officeart/2005/8/colors/accent1_5#1" csCatId="accent1" phldr="1"/>
      <dgm:spPr/>
      <dgm:t>
        <a:bodyPr/>
        <a:lstStyle/>
        <a:p>
          <a:endParaRPr lang="zh-CN" altLang="en-US"/>
        </a:p>
      </dgm:t>
    </dgm:pt>
    <dgm:pt modelId="{D4B6A2F4-9B17-41FE-BB56-F94DAC2265A2}">
      <dgm:prSet phldrT="[文本]" phldr="0" custT="1"/>
      <dgm:spPr/>
      <dgm:t>
        <a:bodyPr vert="horz" wrap="square"/>
        <a:lstStyle/>
        <a:p>
          <a:pPr eaLnBrk="1" fontAlgn="auto" latinLnBrk="0" hangingPunct="1">
            <a:lnSpc>
              <a:spcPts val="2320"/>
            </a:lnSpc>
            <a:spcBef>
              <a:spcPts val="1200"/>
            </a:spcBef>
            <a:spcAft>
              <a:spcPts val="0"/>
            </a:spcAft>
          </a:pPr>
          <a:endParaRPr lang="zh-CN" altLang="en-US" sz="1600" dirty="0"/>
        </a:p>
      </dgm:t>
    </dgm:pt>
    <dgm:pt modelId="{546729D1-4C55-4A32-BC8B-55DD42DA3416}" type="parTrans" cxnId="{F4B80E2B-8773-45E7-A574-64E56252AB82}">
      <dgm:prSet/>
      <dgm:spPr/>
      <dgm:t>
        <a:bodyPr/>
        <a:lstStyle/>
        <a:p>
          <a:endParaRPr lang="zh-CN" altLang="en-US"/>
        </a:p>
      </dgm:t>
    </dgm:pt>
    <dgm:pt modelId="{6812AF53-24F9-4AE2-B861-2F3288E7680F}" type="sibTrans" cxnId="{F4B80E2B-8773-45E7-A574-64E56252AB82}">
      <dgm:prSet/>
      <dgm:spPr/>
      <dgm:t>
        <a:bodyPr/>
        <a:lstStyle/>
        <a:p>
          <a:endParaRPr lang="zh-CN" altLang="en-US"/>
        </a:p>
      </dgm:t>
    </dgm:pt>
    <dgm:pt modelId="{4339B80D-A306-4C47-9FD6-7009AE1074C5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dirty="0"/>
            <a:t>区域</a:t>
          </a:r>
          <a:r>
            <a:rPr lang="zh-CN" altLang="en-US" sz="2400" dirty="0" smtClean="0"/>
            <a:t>赛</a:t>
          </a:r>
          <a:endParaRPr lang="en-US" altLang="zh-CN" sz="2400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 smtClean="0"/>
            <a:t>(</a:t>
          </a:r>
          <a:r>
            <a:rPr lang="zh-CN" altLang="en-US" sz="1600" dirty="0"/>
            <a:t>洲赛</a:t>
          </a:r>
          <a:r>
            <a:rPr lang="en-US" altLang="zh-CN" sz="1600" dirty="0"/>
            <a:t>9</a:t>
          </a:r>
          <a:r>
            <a:rPr lang="zh-CN" altLang="en-US" sz="1600" dirty="0"/>
            <a:t>月</a:t>
          </a:r>
          <a:r>
            <a:rPr lang="en-US" altLang="zh-CN" sz="1600" dirty="0"/>
            <a:t>-12</a:t>
          </a:r>
          <a:r>
            <a:rPr lang="zh-CN" altLang="en-US" sz="1600" dirty="0"/>
            <a:t>月</a:t>
          </a:r>
          <a:r>
            <a:rPr lang="en-US" altLang="zh-CN" sz="2400" dirty="0"/>
            <a:t>)</a:t>
          </a:r>
          <a:endParaRPr lang="zh-CN" altLang="en-US" sz="2400" dirty="0"/>
        </a:p>
      </dgm:t>
    </dgm:pt>
    <dgm:pt modelId="{EE2C4433-00DF-483C-BE32-B7DF232C38C1}" type="parTrans" cxnId="{F37CC6FF-FF23-4B01-9A3B-BF9B3378FEBD}">
      <dgm:prSet/>
      <dgm:spPr/>
      <dgm:t>
        <a:bodyPr/>
        <a:lstStyle/>
        <a:p>
          <a:endParaRPr lang="zh-CN" altLang="en-US"/>
        </a:p>
      </dgm:t>
    </dgm:pt>
    <dgm:pt modelId="{297F0C2C-B3C1-42B0-B2AC-00EC2DF3077A}" type="sibTrans" cxnId="{F37CC6FF-FF23-4B01-9A3B-BF9B3378FEBD}">
      <dgm:prSet/>
      <dgm:spPr/>
      <dgm:t>
        <a:bodyPr/>
        <a:lstStyle/>
        <a:p>
          <a:endParaRPr lang="zh-CN" altLang="en-US"/>
        </a:p>
      </dgm:t>
    </dgm:pt>
    <dgm:pt modelId="{619816C3-4304-462D-A94C-9AE0DA48B287}">
      <dgm:prSet phldrT="[文本]" custT="1"/>
      <dgm:spPr/>
      <dgm:t>
        <a:bodyPr/>
        <a:lstStyle/>
        <a:p>
          <a:r>
            <a:rPr lang="zh-CN" altLang="en-US" sz="2400" dirty="0"/>
            <a:t>省赛</a:t>
          </a:r>
          <a:r>
            <a:rPr lang="en-US" altLang="zh-CN" sz="2400" dirty="0"/>
            <a:t>/</a:t>
          </a:r>
          <a:r>
            <a:rPr lang="zh-CN" altLang="en-US" sz="2400" dirty="0"/>
            <a:t>邀请赛</a:t>
          </a:r>
        </a:p>
      </dgm:t>
    </dgm:pt>
    <dgm:pt modelId="{4940EDE5-0E3E-47D3-9142-309BB57DCEDE}" type="parTrans" cxnId="{CC637B09-14C9-4AE8-97B3-813856BAB854}">
      <dgm:prSet/>
      <dgm:spPr/>
      <dgm:t>
        <a:bodyPr/>
        <a:lstStyle/>
        <a:p>
          <a:endParaRPr lang="zh-CN" altLang="en-US"/>
        </a:p>
      </dgm:t>
    </dgm:pt>
    <dgm:pt modelId="{B243260F-D3AB-4EA9-9EAB-B59C05276F63}" type="sibTrans" cxnId="{CC637B09-14C9-4AE8-97B3-813856BAB854}">
      <dgm:prSet/>
      <dgm:spPr/>
      <dgm:t>
        <a:bodyPr/>
        <a:lstStyle/>
        <a:p>
          <a:endParaRPr lang="zh-CN" altLang="en-US"/>
        </a:p>
      </dgm:t>
    </dgm:pt>
    <dgm:pt modelId="{65331FF7-6F17-4D43-B9D7-BCDB04AD3CE3}">
      <dgm:prSet custT="1"/>
      <dgm:spPr/>
      <dgm:t>
        <a:bodyPr/>
        <a:lstStyle/>
        <a:p>
          <a:r>
            <a:rPr lang="zh-CN" altLang="en-US" sz="2400" dirty="0"/>
            <a:t>各高校校</a:t>
          </a:r>
          <a:r>
            <a:rPr lang="zh-CN" altLang="en-US" sz="2400" dirty="0" smtClean="0"/>
            <a:t>内赛</a:t>
          </a:r>
          <a:endParaRPr lang="zh-CN" altLang="en-US" sz="2400" dirty="0"/>
        </a:p>
      </dgm:t>
    </dgm:pt>
    <dgm:pt modelId="{8DB81ED9-A626-45EB-8F66-915E68EC26AC}" type="parTrans" cxnId="{A77C8A98-616D-4429-9909-9792BD22CDE1}">
      <dgm:prSet/>
      <dgm:spPr/>
      <dgm:t>
        <a:bodyPr/>
        <a:lstStyle/>
        <a:p>
          <a:endParaRPr lang="zh-CN" altLang="en-US"/>
        </a:p>
      </dgm:t>
    </dgm:pt>
    <dgm:pt modelId="{7A06F384-C999-44E2-8CC4-BA72F96C2A13}" type="sibTrans" cxnId="{A77C8A98-616D-4429-9909-9792BD22CDE1}">
      <dgm:prSet/>
      <dgm:spPr/>
      <dgm:t>
        <a:bodyPr/>
        <a:lstStyle/>
        <a:p>
          <a:endParaRPr lang="zh-CN" altLang="en-US"/>
        </a:p>
      </dgm:t>
    </dgm:pt>
    <dgm:pt modelId="{8855A762-2672-4593-A935-5CDB4C8E3404}" type="pres">
      <dgm:prSet presAssocID="{F2C69DF2-B5C8-4314-B2DC-4DD60EC456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991CC98-BDEF-438E-B005-74093876595C}" type="pres">
      <dgm:prSet presAssocID="{D4B6A2F4-9B17-41FE-BB56-F94DAC2265A2}" presName="Name8" presStyleCnt="0"/>
      <dgm:spPr/>
    </dgm:pt>
    <dgm:pt modelId="{22651950-C012-43A1-A6BE-8D30B436CECD}" type="pres">
      <dgm:prSet presAssocID="{D4B6A2F4-9B17-41FE-BB56-F94DAC2265A2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3F37D4-6A47-4F94-BBCA-C308BF7ADE15}" type="pres">
      <dgm:prSet presAssocID="{D4B6A2F4-9B17-41FE-BB56-F94DAC2265A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B38988-4ECF-4060-8939-1CB64C1AEC75}" type="pres">
      <dgm:prSet presAssocID="{4339B80D-A306-4C47-9FD6-7009AE1074C5}" presName="Name8" presStyleCnt="0"/>
      <dgm:spPr/>
    </dgm:pt>
    <dgm:pt modelId="{62E44B09-65E2-4D1E-9098-49D9B5B35E3D}" type="pres">
      <dgm:prSet presAssocID="{4339B80D-A306-4C47-9FD6-7009AE1074C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C485E8-80D4-4B1C-932E-DF214E6EAE5D}" type="pres">
      <dgm:prSet presAssocID="{4339B80D-A306-4C47-9FD6-7009AE1074C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6C05D6-7EEC-4CB2-BB4A-8A18FD9F8C2E}" type="pres">
      <dgm:prSet presAssocID="{619816C3-4304-462D-A94C-9AE0DA48B287}" presName="Name8" presStyleCnt="0"/>
      <dgm:spPr/>
    </dgm:pt>
    <dgm:pt modelId="{528D1621-ACD9-4BCC-9517-AB030AF172B5}" type="pres">
      <dgm:prSet presAssocID="{619816C3-4304-462D-A94C-9AE0DA48B287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26E6F8-6EC8-4899-BB69-A2E9535F6148}" type="pres">
      <dgm:prSet presAssocID="{619816C3-4304-462D-A94C-9AE0DA48B28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F34F66-136D-4E80-80E8-E2BDB18007D6}" type="pres">
      <dgm:prSet presAssocID="{65331FF7-6F17-4D43-B9D7-BCDB04AD3CE3}" presName="Name8" presStyleCnt="0"/>
      <dgm:spPr/>
    </dgm:pt>
    <dgm:pt modelId="{CA9671A9-DDFD-4123-A819-93183E432740}" type="pres">
      <dgm:prSet presAssocID="{65331FF7-6F17-4D43-B9D7-BCDB04AD3CE3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0F74F5-699C-4755-8144-4A91C4AFE9A8}" type="pres">
      <dgm:prSet presAssocID="{65331FF7-6F17-4D43-B9D7-BCDB04AD3C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713E70B-ABD2-4982-9FBD-D959BACB9463}" type="presOf" srcId="{F2C69DF2-B5C8-4314-B2DC-4DD60EC4565C}" destId="{8855A762-2672-4593-A935-5CDB4C8E3404}" srcOrd="0" destOrd="0" presId="urn:microsoft.com/office/officeart/2005/8/layout/pyramid1#1"/>
    <dgm:cxn modelId="{1817D5AA-15C1-4B01-A49F-DA2CF2B759A8}" type="presOf" srcId="{D4B6A2F4-9B17-41FE-BB56-F94DAC2265A2}" destId="{233F37D4-6A47-4F94-BBCA-C308BF7ADE15}" srcOrd="1" destOrd="0" presId="urn:microsoft.com/office/officeart/2005/8/layout/pyramid1#1"/>
    <dgm:cxn modelId="{5B08CD13-50AC-4F6D-B605-ABBE09B561DA}" type="presOf" srcId="{4339B80D-A306-4C47-9FD6-7009AE1074C5}" destId="{62E44B09-65E2-4D1E-9098-49D9B5B35E3D}" srcOrd="0" destOrd="0" presId="urn:microsoft.com/office/officeart/2005/8/layout/pyramid1#1"/>
    <dgm:cxn modelId="{F37CC6FF-FF23-4B01-9A3B-BF9B3378FEBD}" srcId="{F2C69DF2-B5C8-4314-B2DC-4DD60EC4565C}" destId="{4339B80D-A306-4C47-9FD6-7009AE1074C5}" srcOrd="1" destOrd="0" parTransId="{EE2C4433-00DF-483C-BE32-B7DF232C38C1}" sibTransId="{297F0C2C-B3C1-42B0-B2AC-00EC2DF3077A}"/>
    <dgm:cxn modelId="{01259CD8-7A88-4BA4-8114-149E29A48908}" type="presOf" srcId="{65331FF7-6F17-4D43-B9D7-BCDB04AD3CE3}" destId="{840F74F5-699C-4755-8144-4A91C4AFE9A8}" srcOrd="1" destOrd="0" presId="urn:microsoft.com/office/officeart/2005/8/layout/pyramid1#1"/>
    <dgm:cxn modelId="{F4B80E2B-8773-45E7-A574-64E56252AB82}" srcId="{F2C69DF2-B5C8-4314-B2DC-4DD60EC4565C}" destId="{D4B6A2F4-9B17-41FE-BB56-F94DAC2265A2}" srcOrd="0" destOrd="0" parTransId="{546729D1-4C55-4A32-BC8B-55DD42DA3416}" sibTransId="{6812AF53-24F9-4AE2-B861-2F3288E7680F}"/>
    <dgm:cxn modelId="{E2888A5A-8D25-406D-B1AE-E568C2C9663C}" type="presOf" srcId="{619816C3-4304-462D-A94C-9AE0DA48B287}" destId="{6026E6F8-6EC8-4899-BB69-A2E9535F6148}" srcOrd="1" destOrd="0" presId="urn:microsoft.com/office/officeart/2005/8/layout/pyramid1#1"/>
    <dgm:cxn modelId="{CC637B09-14C9-4AE8-97B3-813856BAB854}" srcId="{F2C69DF2-B5C8-4314-B2DC-4DD60EC4565C}" destId="{619816C3-4304-462D-A94C-9AE0DA48B287}" srcOrd="2" destOrd="0" parTransId="{4940EDE5-0E3E-47D3-9142-309BB57DCEDE}" sibTransId="{B243260F-D3AB-4EA9-9EAB-B59C05276F63}"/>
    <dgm:cxn modelId="{D53BAE2F-EBCA-434B-BEA5-AB72B713F6F6}" type="presOf" srcId="{D4B6A2F4-9B17-41FE-BB56-F94DAC2265A2}" destId="{22651950-C012-43A1-A6BE-8D30B436CECD}" srcOrd="0" destOrd="0" presId="urn:microsoft.com/office/officeart/2005/8/layout/pyramid1#1"/>
    <dgm:cxn modelId="{3D850906-D1DB-45D9-A2AE-8E204EE3B506}" type="presOf" srcId="{4339B80D-A306-4C47-9FD6-7009AE1074C5}" destId="{40C485E8-80D4-4B1C-932E-DF214E6EAE5D}" srcOrd="1" destOrd="0" presId="urn:microsoft.com/office/officeart/2005/8/layout/pyramid1#1"/>
    <dgm:cxn modelId="{8750E159-4166-4598-A703-DF387E014BA7}" type="presOf" srcId="{619816C3-4304-462D-A94C-9AE0DA48B287}" destId="{528D1621-ACD9-4BCC-9517-AB030AF172B5}" srcOrd="0" destOrd="0" presId="urn:microsoft.com/office/officeart/2005/8/layout/pyramid1#1"/>
    <dgm:cxn modelId="{A77C8A98-616D-4429-9909-9792BD22CDE1}" srcId="{F2C69DF2-B5C8-4314-B2DC-4DD60EC4565C}" destId="{65331FF7-6F17-4D43-B9D7-BCDB04AD3CE3}" srcOrd="3" destOrd="0" parTransId="{8DB81ED9-A626-45EB-8F66-915E68EC26AC}" sibTransId="{7A06F384-C999-44E2-8CC4-BA72F96C2A13}"/>
    <dgm:cxn modelId="{C8BE5DAD-3D8B-4F70-8E27-C1A539AB5EBD}" type="presOf" srcId="{65331FF7-6F17-4D43-B9D7-BCDB04AD3CE3}" destId="{CA9671A9-DDFD-4123-A819-93183E432740}" srcOrd="0" destOrd="0" presId="urn:microsoft.com/office/officeart/2005/8/layout/pyramid1#1"/>
    <dgm:cxn modelId="{5B0B39FC-9688-4AE0-9FA8-0B9FD7532E29}" type="presParOf" srcId="{8855A762-2672-4593-A935-5CDB4C8E3404}" destId="{0991CC98-BDEF-438E-B005-74093876595C}" srcOrd="0" destOrd="0" presId="urn:microsoft.com/office/officeart/2005/8/layout/pyramid1#1"/>
    <dgm:cxn modelId="{9CDE123E-EF6C-4C99-AB04-052C098DB48A}" type="presParOf" srcId="{0991CC98-BDEF-438E-B005-74093876595C}" destId="{22651950-C012-43A1-A6BE-8D30B436CECD}" srcOrd="0" destOrd="0" presId="urn:microsoft.com/office/officeart/2005/8/layout/pyramid1#1"/>
    <dgm:cxn modelId="{4A3D2B01-A1AB-4C3F-9830-0964FF167E42}" type="presParOf" srcId="{0991CC98-BDEF-438E-B005-74093876595C}" destId="{233F37D4-6A47-4F94-BBCA-C308BF7ADE15}" srcOrd="1" destOrd="0" presId="urn:microsoft.com/office/officeart/2005/8/layout/pyramid1#1"/>
    <dgm:cxn modelId="{D2EE7C1B-3766-40F6-9D8A-EE7FEE5B6833}" type="presParOf" srcId="{8855A762-2672-4593-A935-5CDB4C8E3404}" destId="{D4B38988-4ECF-4060-8939-1CB64C1AEC75}" srcOrd="1" destOrd="0" presId="urn:microsoft.com/office/officeart/2005/8/layout/pyramid1#1"/>
    <dgm:cxn modelId="{93EE18F4-6ADD-4C4C-9B8A-BEA3247CFB99}" type="presParOf" srcId="{D4B38988-4ECF-4060-8939-1CB64C1AEC75}" destId="{62E44B09-65E2-4D1E-9098-49D9B5B35E3D}" srcOrd="0" destOrd="0" presId="urn:microsoft.com/office/officeart/2005/8/layout/pyramid1#1"/>
    <dgm:cxn modelId="{103EB71E-0375-44EC-B19F-0E4B0A764B4F}" type="presParOf" srcId="{D4B38988-4ECF-4060-8939-1CB64C1AEC75}" destId="{40C485E8-80D4-4B1C-932E-DF214E6EAE5D}" srcOrd="1" destOrd="0" presId="urn:microsoft.com/office/officeart/2005/8/layout/pyramid1#1"/>
    <dgm:cxn modelId="{A42B7D40-FE08-4721-92FB-F26741ED77D9}" type="presParOf" srcId="{8855A762-2672-4593-A935-5CDB4C8E3404}" destId="{A26C05D6-7EEC-4CB2-BB4A-8A18FD9F8C2E}" srcOrd="2" destOrd="0" presId="urn:microsoft.com/office/officeart/2005/8/layout/pyramid1#1"/>
    <dgm:cxn modelId="{C8245BFC-84DF-4533-B73F-4025871CD633}" type="presParOf" srcId="{A26C05D6-7EEC-4CB2-BB4A-8A18FD9F8C2E}" destId="{528D1621-ACD9-4BCC-9517-AB030AF172B5}" srcOrd="0" destOrd="0" presId="urn:microsoft.com/office/officeart/2005/8/layout/pyramid1#1"/>
    <dgm:cxn modelId="{AD88357F-7B69-445B-A269-5F3BEE3A4607}" type="presParOf" srcId="{A26C05D6-7EEC-4CB2-BB4A-8A18FD9F8C2E}" destId="{6026E6F8-6EC8-4899-BB69-A2E9535F6148}" srcOrd="1" destOrd="0" presId="urn:microsoft.com/office/officeart/2005/8/layout/pyramid1#1"/>
    <dgm:cxn modelId="{5D100C02-C16B-4CEA-950F-71EC3CBF759D}" type="presParOf" srcId="{8855A762-2672-4593-A935-5CDB4C8E3404}" destId="{EEF34F66-136D-4E80-80E8-E2BDB18007D6}" srcOrd="3" destOrd="0" presId="urn:microsoft.com/office/officeart/2005/8/layout/pyramid1#1"/>
    <dgm:cxn modelId="{BAA103EC-B546-4374-87BD-16902E4A2453}" type="presParOf" srcId="{EEF34F66-136D-4E80-80E8-E2BDB18007D6}" destId="{CA9671A9-DDFD-4123-A819-93183E432740}" srcOrd="0" destOrd="0" presId="urn:microsoft.com/office/officeart/2005/8/layout/pyramid1#1"/>
    <dgm:cxn modelId="{CC3D6280-3963-473C-B7BB-98901FBB7F02}" type="presParOf" srcId="{EEF34F66-136D-4E80-80E8-E2BDB18007D6}" destId="{840F74F5-699C-4755-8144-4A91C4AFE9A8}" srcOrd="1" destOrd="0" presId="urn:microsoft.com/office/officeart/2005/8/layout/pyramid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51950-C012-43A1-A6BE-8D30B436CECD}">
      <dsp:nvSpPr>
        <dsp:cNvPr id="0" name=""/>
        <dsp:cNvSpPr/>
      </dsp:nvSpPr>
      <dsp:spPr>
        <a:xfrm>
          <a:off x="1690211" y="0"/>
          <a:ext cx="1126807" cy="1016000"/>
        </a:xfrm>
        <a:prstGeom prst="trapezoid">
          <a:avLst>
            <a:gd name="adj" fmla="val 55453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eaLnBrk="1" fontAlgn="auto" latinLnBrk="0" hangingPunct="1">
            <a:lnSpc>
              <a:spcPts val="2320"/>
            </a:lnSpc>
            <a:spcBef>
              <a:spcPct val="0"/>
            </a:spcBef>
            <a:spcAft>
              <a:spcPts val="0"/>
            </a:spcAft>
          </a:pPr>
          <a:endParaRPr lang="zh-CN" altLang="en-US" sz="1600" kern="1200" dirty="0"/>
        </a:p>
      </dsp:txBody>
      <dsp:txXfrm>
        <a:off x="1690211" y="0"/>
        <a:ext cx="1126807" cy="1016000"/>
      </dsp:txXfrm>
    </dsp:sp>
    <dsp:sp modelId="{62E44B09-65E2-4D1E-9098-49D9B5B35E3D}">
      <dsp:nvSpPr>
        <dsp:cNvPr id="0" name=""/>
        <dsp:cNvSpPr/>
      </dsp:nvSpPr>
      <dsp:spPr>
        <a:xfrm>
          <a:off x="1126807" y="1015999"/>
          <a:ext cx="2253615" cy="1016000"/>
        </a:xfrm>
        <a:prstGeom prst="trapezoid">
          <a:avLst>
            <a:gd name="adj" fmla="val 55453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kern="1200" dirty="0"/>
            <a:t>区域</a:t>
          </a:r>
          <a:r>
            <a:rPr lang="zh-CN" altLang="en-US" sz="2400" kern="1200" dirty="0" smtClean="0"/>
            <a:t>赛</a:t>
          </a:r>
          <a:endParaRPr lang="en-US" altLang="zh-CN" sz="2400" kern="1200" dirty="0" smtClean="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(</a:t>
          </a:r>
          <a:r>
            <a:rPr lang="zh-CN" altLang="en-US" sz="1600" kern="1200" dirty="0"/>
            <a:t>洲赛</a:t>
          </a:r>
          <a:r>
            <a:rPr lang="en-US" altLang="zh-CN" sz="1600" kern="1200" dirty="0"/>
            <a:t>9</a:t>
          </a:r>
          <a:r>
            <a:rPr lang="zh-CN" altLang="en-US" sz="1600" kern="1200" dirty="0"/>
            <a:t>月</a:t>
          </a:r>
          <a:r>
            <a:rPr lang="en-US" altLang="zh-CN" sz="1600" kern="1200" dirty="0"/>
            <a:t>-12</a:t>
          </a:r>
          <a:r>
            <a:rPr lang="zh-CN" altLang="en-US" sz="1600" kern="1200" dirty="0"/>
            <a:t>月</a:t>
          </a:r>
          <a:r>
            <a:rPr lang="en-US" altLang="zh-CN" sz="2400" kern="1200" dirty="0"/>
            <a:t>)</a:t>
          </a:r>
          <a:endParaRPr lang="zh-CN" altLang="en-US" sz="2400" kern="1200" dirty="0"/>
        </a:p>
      </dsp:txBody>
      <dsp:txXfrm>
        <a:off x="1521190" y="1015999"/>
        <a:ext cx="1464849" cy="1016000"/>
      </dsp:txXfrm>
    </dsp:sp>
    <dsp:sp modelId="{528D1621-ACD9-4BCC-9517-AB030AF172B5}">
      <dsp:nvSpPr>
        <dsp:cNvPr id="0" name=""/>
        <dsp:cNvSpPr/>
      </dsp:nvSpPr>
      <dsp:spPr>
        <a:xfrm>
          <a:off x="563403" y="2031999"/>
          <a:ext cx="3380422" cy="1016000"/>
        </a:xfrm>
        <a:prstGeom prst="trapezoid">
          <a:avLst>
            <a:gd name="adj" fmla="val 55453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省赛</a:t>
          </a:r>
          <a:r>
            <a:rPr lang="en-US" altLang="zh-CN" sz="2400" kern="1200" dirty="0"/>
            <a:t>/</a:t>
          </a:r>
          <a:r>
            <a:rPr lang="zh-CN" altLang="en-US" sz="2400" kern="1200" dirty="0"/>
            <a:t>邀请赛</a:t>
          </a:r>
        </a:p>
      </dsp:txBody>
      <dsp:txXfrm>
        <a:off x="1154977" y="2031999"/>
        <a:ext cx="2197274" cy="1016000"/>
      </dsp:txXfrm>
    </dsp:sp>
    <dsp:sp modelId="{CA9671A9-DDFD-4123-A819-93183E432740}">
      <dsp:nvSpPr>
        <dsp:cNvPr id="0" name=""/>
        <dsp:cNvSpPr/>
      </dsp:nvSpPr>
      <dsp:spPr>
        <a:xfrm>
          <a:off x="0" y="3047999"/>
          <a:ext cx="4507230" cy="1016000"/>
        </a:xfrm>
        <a:prstGeom prst="trapezoid">
          <a:avLst>
            <a:gd name="adj" fmla="val 55453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各高校校</a:t>
          </a:r>
          <a:r>
            <a:rPr lang="zh-CN" altLang="en-US" sz="2400" kern="1200" dirty="0" smtClean="0"/>
            <a:t>内赛</a:t>
          </a:r>
          <a:endParaRPr lang="zh-CN" altLang="en-US" sz="2400" kern="1200" dirty="0"/>
        </a:p>
      </dsp:txBody>
      <dsp:txXfrm>
        <a:off x="788765" y="3047999"/>
        <a:ext cx="2929699" cy="101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#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49C458-C49A-46D0-B31F-26614C3A4898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2000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13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93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9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02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46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9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29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35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4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3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839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739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FD485-D8C5-47CA-83C2-F39CA3D1686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6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7EB891-4B15-4D6E-8363-60A2D9491285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2022/11/19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1122365"/>
            <a:ext cx="685801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3602043"/>
            <a:ext cx="685801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7EB891-4B15-4D6E-8363-60A2D9491285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2022/11/19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12" cy="2852741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12" cy="15001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1" y="1825628"/>
            <a:ext cx="3886206" cy="435134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7" y="1825628"/>
            <a:ext cx="3886206" cy="435134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12" cy="132556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5"/>
            <a:ext cx="3868346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6" cy="368459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7" y="1681165"/>
            <a:ext cx="388739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7" cy="368459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b="0" i="0" strike="noStrike" kern="1200" cap="none" spc="0" normalizeH="0" baseline="0" noProof="1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b="0" i="0" strike="noStrike" kern="1200" cap="none" spc="0" normalizeH="0" baseline="0" noProof="1">
                <a:latin typeface="+mn-lt"/>
                <a:ea typeface="+mn-ea"/>
                <a:cs typeface="+mn-cs"/>
              </a:rPr>
              <a:t>‹#›</a:t>
            </a:fld>
            <a:endParaRPr kumimoji="0" lang="zh-CN" altLang="en-US" b="0" i="0" strike="noStrike" kern="1200" cap="none" spc="0" normalizeH="0" baseline="0" noProof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7EB891-4B15-4D6E-8363-60A2D9491285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2022/11/19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7EB891-4B15-4D6E-8363-60A2D9491285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2022/11/19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0340AF-9F2E-4B8A-93FA-DDB2F682C88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ccpc.io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ccpc.i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hyperlink" Target="https://icpc.baylor.ed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temp.mp4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63" y="5624513"/>
            <a:ext cx="4398962" cy="1243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" name="任意多边形 47"/>
          <p:cNvSpPr/>
          <p:nvPr/>
        </p:nvSpPr>
        <p:spPr>
          <a:xfrm rot="5400000">
            <a:off x="2098040" y="-897255"/>
            <a:ext cx="685800" cy="488188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2888" y="1042988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56717" y="1285821"/>
            <a:ext cx="772461" cy="514461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55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53" name="文本框 62"/>
          <p:cNvSpPr txBox="1"/>
          <p:nvPr/>
        </p:nvSpPr>
        <p:spPr>
          <a:xfrm>
            <a:off x="1128713" y="2967038"/>
            <a:ext cx="6937375" cy="70675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4000" b="1" kern="1200" cap="none" spc="0" normalizeH="0" baseline="0" noProof="1">
                <a:solidFill>
                  <a:srgbClr val="4B64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（算法类）程序设计竞赛</a:t>
            </a:r>
            <a:endParaRPr kumimoji="0" lang="zh-CN" altLang="en-US" sz="4000" b="1" kern="1200" cap="none" spc="0" normalizeH="0" baseline="0" noProof="1">
              <a:solidFill>
                <a:srgbClr val="4B649F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18" name="文本框 1066"/>
          <p:cNvSpPr txBox="1"/>
          <p:nvPr/>
        </p:nvSpPr>
        <p:spPr>
          <a:xfrm>
            <a:off x="1382713" y="1250950"/>
            <a:ext cx="3230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程序设计竞赛实训基地</a:t>
            </a:r>
          </a:p>
        </p:txBody>
      </p:sp>
      <p:sp>
        <p:nvSpPr>
          <p:cNvPr id="1068" name="矩形 1067"/>
          <p:cNvSpPr/>
          <p:nvPr/>
        </p:nvSpPr>
        <p:spPr>
          <a:xfrm>
            <a:off x="1100138" y="2687638"/>
            <a:ext cx="7258050" cy="1585913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69" name="矩形 1068"/>
          <p:cNvSpPr/>
          <p:nvPr/>
        </p:nvSpPr>
        <p:spPr>
          <a:xfrm>
            <a:off x="8180388" y="4035425"/>
            <a:ext cx="357188" cy="357188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978775" y="3863975"/>
            <a:ext cx="355600" cy="355600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981075" y="2532063"/>
            <a:ext cx="355600" cy="357188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095375" y="2646363"/>
            <a:ext cx="355600" cy="357188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05431" y="4840089"/>
            <a:ext cx="12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张淑平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5400000">
            <a:off x="3674269" y="-3469481"/>
            <a:ext cx="685800" cy="803433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7653" name="文本框 11"/>
          <p:cNvSpPr txBox="1"/>
          <p:nvPr/>
        </p:nvSpPr>
        <p:spPr>
          <a:xfrm>
            <a:off x="1303338" y="303213"/>
            <a:ext cx="5172075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700" b="1" dirty="0">
                <a:solidFill>
                  <a:schemeClr val="bg1"/>
                </a:solidFill>
                <a:sym typeface="+mn-ea"/>
              </a:rPr>
              <a:t>竞赛项目介绍</a:t>
            </a:r>
            <a:endParaRPr lang="zh-CN" altLang="en-US" sz="2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1695" y="1150620"/>
            <a:ext cx="1176655" cy="1031875"/>
            <a:chOff x="1390" y="2155"/>
            <a:chExt cx="2528" cy="2550"/>
          </a:xfrm>
        </p:grpSpPr>
        <p:grpSp>
          <p:nvGrpSpPr>
            <p:cNvPr id="33" name="Group 11"/>
            <p:cNvGrpSpPr/>
            <p:nvPr/>
          </p:nvGrpSpPr>
          <p:grpSpPr>
            <a:xfrm>
              <a:off x="1559" y="2155"/>
              <a:ext cx="2228" cy="2550"/>
              <a:chOff x="1743076" y="2991066"/>
              <a:chExt cx="1414666" cy="1619124"/>
            </a:xfrm>
            <a:solidFill>
              <a:srgbClr val="5E80B0"/>
            </a:solidFill>
          </p:grpSpPr>
          <p:sp>
            <p:nvSpPr>
              <p:cNvPr id="34" name="Shape 1721"/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35" name="Shape 1732"/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58" name="Text Placeholder 4"/>
            <p:cNvSpPr txBox="1"/>
            <p:nvPr/>
          </p:nvSpPr>
          <p:spPr>
            <a:xfrm>
              <a:off x="1390" y="2879"/>
              <a:ext cx="2528" cy="145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ICPC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36930" y="2596515"/>
            <a:ext cx="1195705" cy="998220"/>
            <a:chOff x="4478" y="4128"/>
            <a:chExt cx="2530" cy="2550"/>
          </a:xfrm>
        </p:grpSpPr>
        <p:grpSp>
          <p:nvGrpSpPr>
            <p:cNvPr id="30" name="Group 12"/>
            <p:cNvGrpSpPr/>
            <p:nvPr/>
          </p:nvGrpSpPr>
          <p:grpSpPr>
            <a:xfrm>
              <a:off x="4641" y="4128"/>
              <a:ext cx="2228" cy="2550"/>
              <a:chOff x="3563871" y="3199409"/>
              <a:chExt cx="1414666" cy="1619124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31" name="Shape 1722"/>
              <p:cNvSpPr/>
              <p:nvPr/>
            </p:nvSpPr>
            <p:spPr>
              <a:xfrm rot="8100000">
                <a:off x="3563871" y="3403867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32" name="Shape 1729"/>
              <p:cNvSpPr/>
              <p:nvPr/>
            </p:nvSpPr>
            <p:spPr>
              <a:xfrm rot="8100000">
                <a:off x="3563871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63" name="Text Placeholder 4"/>
            <p:cNvSpPr txBox="1"/>
            <p:nvPr/>
          </p:nvSpPr>
          <p:spPr>
            <a:xfrm>
              <a:off x="4478" y="4634"/>
              <a:ext cx="2530" cy="14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CCPC</a:t>
              </a:r>
            </a:p>
          </p:txBody>
        </p:sp>
      </p:grpSp>
      <p:sp>
        <p:nvSpPr>
          <p:cNvPr id="2" name="TextBox 64"/>
          <p:cNvSpPr txBox="1"/>
          <p:nvPr/>
        </p:nvSpPr>
        <p:spPr>
          <a:xfrm>
            <a:off x="2216150" y="1464310"/>
            <a:ext cx="556260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国际大学生程序设计竞赛</a:t>
            </a:r>
          </a:p>
        </p:txBody>
      </p:sp>
      <p:sp>
        <p:nvSpPr>
          <p:cNvPr id="7" name="TextBox 64"/>
          <p:cNvSpPr txBox="1"/>
          <p:nvPr/>
        </p:nvSpPr>
        <p:spPr>
          <a:xfrm>
            <a:off x="2221230" y="2790190"/>
            <a:ext cx="640080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中国大学生程序设计竞赛</a:t>
            </a:r>
            <a:r>
              <a:rPr 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形式</a:t>
            </a:r>
            <a:r>
              <a:rPr 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ICPC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竞赛相同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5400000">
            <a:off x="3674269" y="-3469481"/>
            <a:ext cx="685800" cy="803433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7653" name="文本框 11"/>
          <p:cNvSpPr txBox="1"/>
          <p:nvPr/>
        </p:nvSpPr>
        <p:spPr>
          <a:xfrm>
            <a:off x="1303338" y="303213"/>
            <a:ext cx="5172075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700" b="1" dirty="0">
                <a:solidFill>
                  <a:schemeClr val="bg1"/>
                </a:solidFill>
                <a:sym typeface="+mn-ea"/>
              </a:rPr>
              <a:t>竞赛项目介绍</a:t>
            </a:r>
            <a:endParaRPr lang="zh-CN" altLang="en-US" sz="2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1695" y="1150620"/>
            <a:ext cx="1176655" cy="1031875"/>
            <a:chOff x="1390" y="2155"/>
            <a:chExt cx="2528" cy="2550"/>
          </a:xfrm>
        </p:grpSpPr>
        <p:grpSp>
          <p:nvGrpSpPr>
            <p:cNvPr id="33" name="Group 11"/>
            <p:cNvGrpSpPr/>
            <p:nvPr/>
          </p:nvGrpSpPr>
          <p:grpSpPr>
            <a:xfrm>
              <a:off x="1559" y="2155"/>
              <a:ext cx="2228" cy="2550"/>
              <a:chOff x="1743076" y="2991066"/>
              <a:chExt cx="1414666" cy="1619124"/>
            </a:xfrm>
            <a:solidFill>
              <a:srgbClr val="5E80B0"/>
            </a:solidFill>
          </p:grpSpPr>
          <p:sp>
            <p:nvSpPr>
              <p:cNvPr id="34" name="Shape 1721"/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35" name="Shape 1732"/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58" name="Text Placeholder 4"/>
            <p:cNvSpPr txBox="1"/>
            <p:nvPr/>
          </p:nvSpPr>
          <p:spPr>
            <a:xfrm>
              <a:off x="1390" y="2879"/>
              <a:ext cx="2528" cy="145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ICPC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36930" y="2596515"/>
            <a:ext cx="1195705" cy="998220"/>
            <a:chOff x="4478" y="4128"/>
            <a:chExt cx="2530" cy="2550"/>
          </a:xfrm>
        </p:grpSpPr>
        <p:grpSp>
          <p:nvGrpSpPr>
            <p:cNvPr id="30" name="Group 12"/>
            <p:cNvGrpSpPr/>
            <p:nvPr/>
          </p:nvGrpSpPr>
          <p:grpSpPr>
            <a:xfrm>
              <a:off x="4641" y="4128"/>
              <a:ext cx="2228" cy="2550"/>
              <a:chOff x="3563871" y="3199409"/>
              <a:chExt cx="1414666" cy="1619124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31" name="Shape 1722"/>
              <p:cNvSpPr/>
              <p:nvPr/>
            </p:nvSpPr>
            <p:spPr>
              <a:xfrm rot="8100000">
                <a:off x="3563871" y="3403867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32" name="Shape 1729"/>
              <p:cNvSpPr/>
              <p:nvPr/>
            </p:nvSpPr>
            <p:spPr>
              <a:xfrm rot="8100000">
                <a:off x="3563871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63" name="Text Placeholder 4"/>
            <p:cNvSpPr txBox="1"/>
            <p:nvPr/>
          </p:nvSpPr>
          <p:spPr>
            <a:xfrm>
              <a:off x="4478" y="4634"/>
              <a:ext cx="2530" cy="14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CCPC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9305" y="4072255"/>
            <a:ext cx="1276985" cy="884555"/>
            <a:chOff x="7358" y="3800"/>
            <a:chExt cx="2530" cy="2550"/>
          </a:xfrm>
        </p:grpSpPr>
        <p:grpSp>
          <p:nvGrpSpPr>
            <p:cNvPr id="27" name="Group 14"/>
            <p:cNvGrpSpPr/>
            <p:nvPr/>
          </p:nvGrpSpPr>
          <p:grpSpPr>
            <a:xfrm>
              <a:off x="7500" y="3800"/>
              <a:ext cx="2228" cy="2550"/>
              <a:chOff x="5379142" y="2991066"/>
              <a:chExt cx="1414667" cy="1619124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8" name="Shape 1723"/>
              <p:cNvSpPr/>
              <p:nvPr/>
            </p:nvSpPr>
            <p:spPr>
              <a:xfrm rot="18900000">
                <a:off x="5379143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29" name="Shape 1726"/>
              <p:cNvSpPr/>
              <p:nvPr/>
            </p:nvSpPr>
            <p:spPr>
              <a:xfrm rot="18900000">
                <a:off x="5379142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64" name="Text Placeholder 4"/>
            <p:cNvSpPr txBox="1"/>
            <p:nvPr/>
          </p:nvSpPr>
          <p:spPr>
            <a:xfrm>
              <a:off x="7358" y="4661"/>
              <a:ext cx="2530" cy="14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CCCC</a:t>
              </a:r>
            </a:p>
          </p:txBody>
        </p:sp>
      </p:grpSp>
      <p:sp>
        <p:nvSpPr>
          <p:cNvPr id="2" name="TextBox 64"/>
          <p:cNvSpPr txBox="1"/>
          <p:nvPr/>
        </p:nvSpPr>
        <p:spPr>
          <a:xfrm>
            <a:off x="2216150" y="1464310"/>
            <a:ext cx="556260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国际大学生程序设计竞赛</a:t>
            </a:r>
          </a:p>
        </p:txBody>
      </p:sp>
      <p:sp>
        <p:nvSpPr>
          <p:cNvPr id="7" name="TextBox 64"/>
          <p:cNvSpPr txBox="1"/>
          <p:nvPr/>
        </p:nvSpPr>
        <p:spPr>
          <a:xfrm>
            <a:off x="2221230" y="2790190"/>
            <a:ext cx="640080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中国大学生程序设计竞赛（与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ICPC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竞赛形式相同）</a:t>
            </a:r>
          </a:p>
        </p:txBody>
      </p:sp>
      <p:sp>
        <p:nvSpPr>
          <p:cNvPr id="8" name="TextBox 64"/>
          <p:cNvSpPr txBox="1"/>
          <p:nvPr/>
        </p:nvSpPr>
        <p:spPr>
          <a:xfrm>
            <a:off x="2216150" y="4177030"/>
            <a:ext cx="6840855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中国高校计算机</a:t>
            </a:r>
            <a:r>
              <a:rPr 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大赛：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团体程序设计天梯赛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655" y="303530"/>
            <a:ext cx="18351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竞赛项目</a:t>
            </a: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2888" y="2104492"/>
            <a:ext cx="4403090" cy="4498975"/>
          </a:xfrm>
        </p:spPr>
        <p:txBody>
          <a:bodyPr>
            <a:normAutofit fontScale="97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竞赛官网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hlinkClick r:id="rId4"/>
              </a:rPr>
              <a:t>https://gplt.patest.cn/</a:t>
            </a:r>
            <a:endParaRPr lang="en-US" altLang="zh-CN" sz="1600" dirty="0"/>
          </a:p>
          <a:p>
            <a:pPr lvl="0">
              <a:lnSpc>
                <a:spcPct val="150000"/>
              </a:lnSpc>
            </a:pPr>
            <a:r>
              <a:rPr lang="zh-CN" altLang="en-US" sz="2100" dirty="0"/>
              <a:t>闭卷形式</a:t>
            </a:r>
          </a:p>
          <a:p>
            <a:pPr lvl="0">
              <a:lnSpc>
                <a:spcPct val="150000"/>
              </a:lnSpc>
            </a:pPr>
            <a:r>
              <a:rPr lang="zh-CN" altLang="en-US" sz="2100" dirty="0"/>
              <a:t>同时段、多赛点</a:t>
            </a:r>
            <a:r>
              <a:rPr lang="zh-CN" altLang="en-US" sz="2100" dirty="0" smtClean="0"/>
              <a:t>，</a:t>
            </a:r>
            <a:r>
              <a:rPr lang="en-US" altLang="zh-CN" sz="2100" dirty="0" smtClean="0"/>
              <a:t>3</a:t>
            </a:r>
            <a:r>
              <a:rPr lang="zh-CN" altLang="en-US" sz="2100" dirty="0" smtClean="0"/>
              <a:t>小时</a:t>
            </a:r>
          </a:p>
          <a:p>
            <a:pPr lvl="0">
              <a:lnSpc>
                <a:spcPct val="150000"/>
              </a:lnSpc>
            </a:pPr>
            <a:r>
              <a:rPr lang="zh-CN" altLang="en-US" sz="2100" dirty="0" smtClean="0"/>
              <a:t>题目梯度</a:t>
            </a:r>
          </a:p>
          <a:p>
            <a:pPr marL="265113" marR="0" lvl="1" algn="l" rtl="0" fontAlgn="base" latinLnBrk="0">
              <a:lnSpc>
                <a:spcPct val="150000"/>
              </a:lnSpc>
              <a:spcBef>
                <a:spcPts val="500"/>
              </a:spcBef>
              <a:buClrTx/>
              <a:buSzTx/>
              <a:buChar char="•"/>
            </a:pPr>
            <a:r>
              <a:rPr lang="zh-CN" altLang="en-US" sz="1800" dirty="0" smtClean="0">
                <a:sym typeface="+mn-ea"/>
              </a:rPr>
              <a:t>基础级：</a:t>
            </a:r>
            <a:r>
              <a:rPr lang="en-US" altLang="zh-CN" sz="1800" dirty="0" smtClean="0">
                <a:sym typeface="+mn-ea"/>
              </a:rPr>
              <a:t>(</a:t>
            </a:r>
            <a:r>
              <a:rPr lang="zh-CN" altLang="en-US" sz="1800" dirty="0" smtClean="0">
                <a:sym typeface="+mn-ea"/>
              </a:rPr>
              <a:t>5</a:t>
            </a:r>
            <a:r>
              <a:rPr lang="zh-CN" altLang="en-US" sz="1800" dirty="0">
                <a:sym typeface="+mn-ea"/>
              </a:rPr>
              <a:t>+10+15+20) x 2 =100分</a:t>
            </a:r>
            <a:endParaRPr kumimoji="0" lang="zh-CN" altLang="en-US" sz="1800" i="0" u="none" strike="noStrike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265113" marR="0" lvl="1" algn="l" rtl="0" fontAlgn="base" latinLnBrk="0">
              <a:lnSpc>
                <a:spcPct val="150000"/>
              </a:lnSpc>
              <a:spcBef>
                <a:spcPts val="500"/>
              </a:spcBef>
              <a:buClrTx/>
              <a:buSzTx/>
              <a:buChar char="•"/>
            </a:pPr>
            <a:r>
              <a:rPr lang="zh-CN" altLang="en-US" sz="1800" dirty="0">
                <a:sym typeface="+mn-ea"/>
              </a:rPr>
              <a:t>进阶级：25 x 4 = 100分</a:t>
            </a:r>
            <a:endParaRPr kumimoji="0" lang="zh-CN" altLang="en-US" sz="1800" i="0" u="none" strike="noStrike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265113" marR="0" lvl="1" algn="l" rtl="0" fontAlgn="base" latinLnBrk="0">
              <a:lnSpc>
                <a:spcPct val="150000"/>
              </a:lnSpc>
              <a:spcBef>
                <a:spcPts val="500"/>
              </a:spcBef>
              <a:buClrTx/>
              <a:buSzTx/>
              <a:buChar char="•"/>
            </a:pPr>
            <a:r>
              <a:rPr lang="zh-CN" altLang="en-US" sz="1800" dirty="0">
                <a:sym typeface="+mn-ea"/>
              </a:rPr>
              <a:t>登顶级：30 x 3 = 90分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835" y="941705"/>
            <a:ext cx="3117850" cy="897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5" y="941705"/>
            <a:ext cx="3028950" cy="869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265" y="3252201"/>
            <a:ext cx="4831026" cy="2921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655" y="303530"/>
            <a:ext cx="18351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竞赛项目</a:t>
            </a: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2888" y="2104492"/>
            <a:ext cx="4403090" cy="4498975"/>
          </a:xfrm>
        </p:spPr>
        <p:txBody>
          <a:bodyPr>
            <a:normAutofit fontScale="97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竞赛官网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hlinkClick r:id="rId4"/>
              </a:rPr>
              <a:t>https://gplt.patest.cn/</a:t>
            </a:r>
            <a:endParaRPr lang="en-US" altLang="zh-CN" sz="1600" dirty="0"/>
          </a:p>
          <a:p>
            <a:pPr lvl="0">
              <a:lnSpc>
                <a:spcPct val="150000"/>
              </a:lnSpc>
            </a:pPr>
            <a:r>
              <a:rPr lang="zh-CN" altLang="en-US" sz="2100" dirty="0"/>
              <a:t>闭卷形式</a:t>
            </a:r>
          </a:p>
          <a:p>
            <a:pPr lvl="0">
              <a:lnSpc>
                <a:spcPct val="150000"/>
              </a:lnSpc>
            </a:pPr>
            <a:r>
              <a:rPr lang="zh-CN" altLang="en-US" sz="2100" dirty="0"/>
              <a:t>同时段、多赛点</a:t>
            </a:r>
            <a:r>
              <a:rPr lang="zh-CN" altLang="en-US" sz="2100" dirty="0" smtClean="0"/>
              <a:t>，</a:t>
            </a:r>
            <a:r>
              <a:rPr lang="en-US" altLang="zh-CN" sz="2100" dirty="0" smtClean="0"/>
              <a:t>3</a:t>
            </a:r>
            <a:r>
              <a:rPr lang="zh-CN" altLang="en-US" sz="2100" dirty="0" smtClean="0"/>
              <a:t>小时</a:t>
            </a:r>
          </a:p>
          <a:p>
            <a:pPr lvl="0">
              <a:lnSpc>
                <a:spcPct val="150000"/>
              </a:lnSpc>
            </a:pPr>
            <a:r>
              <a:rPr lang="zh-CN" altLang="en-US" sz="2100" dirty="0" smtClean="0"/>
              <a:t>题目梯度</a:t>
            </a:r>
          </a:p>
          <a:p>
            <a:pPr marL="265113" marR="0" lvl="1" algn="l" rtl="0" fontAlgn="base" latinLnBrk="0">
              <a:lnSpc>
                <a:spcPct val="150000"/>
              </a:lnSpc>
              <a:spcBef>
                <a:spcPts val="500"/>
              </a:spcBef>
              <a:buClrTx/>
              <a:buSzTx/>
              <a:buChar char="•"/>
            </a:pPr>
            <a:r>
              <a:rPr lang="zh-CN" altLang="en-US" sz="1800" dirty="0" smtClean="0">
                <a:sym typeface="+mn-ea"/>
              </a:rPr>
              <a:t>基础级：</a:t>
            </a:r>
            <a:r>
              <a:rPr lang="en-US" altLang="zh-CN" sz="1800" dirty="0" smtClean="0">
                <a:sym typeface="+mn-ea"/>
              </a:rPr>
              <a:t>(</a:t>
            </a:r>
            <a:r>
              <a:rPr lang="zh-CN" altLang="en-US" sz="1800" dirty="0" smtClean="0">
                <a:sym typeface="+mn-ea"/>
              </a:rPr>
              <a:t>5</a:t>
            </a:r>
            <a:r>
              <a:rPr lang="zh-CN" altLang="en-US" sz="1800" dirty="0">
                <a:sym typeface="+mn-ea"/>
              </a:rPr>
              <a:t>+10+15+20) x 2 =100分</a:t>
            </a:r>
            <a:endParaRPr kumimoji="0" lang="zh-CN" altLang="en-US" sz="1800" i="0" u="none" strike="noStrike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265113" marR="0" lvl="1" algn="l" rtl="0" fontAlgn="base" latinLnBrk="0">
              <a:lnSpc>
                <a:spcPct val="150000"/>
              </a:lnSpc>
              <a:spcBef>
                <a:spcPts val="500"/>
              </a:spcBef>
              <a:buClrTx/>
              <a:buSzTx/>
              <a:buChar char="•"/>
            </a:pPr>
            <a:r>
              <a:rPr lang="zh-CN" altLang="en-US" sz="1800" dirty="0">
                <a:sym typeface="+mn-ea"/>
              </a:rPr>
              <a:t>进阶级：25 x 4 = 100分</a:t>
            </a:r>
            <a:endParaRPr kumimoji="0" lang="zh-CN" altLang="en-US" sz="1800" i="0" u="none" strike="noStrike" cap="none" spc="0" normalizeH="0" baseline="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265113" marR="0" lvl="1" algn="l" rtl="0" fontAlgn="base" latinLnBrk="0">
              <a:lnSpc>
                <a:spcPct val="150000"/>
              </a:lnSpc>
              <a:spcBef>
                <a:spcPts val="500"/>
              </a:spcBef>
              <a:buClrTx/>
              <a:buSzTx/>
              <a:buChar char="•"/>
            </a:pPr>
            <a:r>
              <a:rPr lang="zh-CN" altLang="en-US" sz="1800" dirty="0">
                <a:sym typeface="+mn-ea"/>
              </a:rPr>
              <a:t>登顶级：30 x 3 = 90分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835" y="941705"/>
            <a:ext cx="3117850" cy="897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5" y="941705"/>
            <a:ext cx="3028950" cy="869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265" y="3252201"/>
            <a:ext cx="4831026" cy="29211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021" y="2407024"/>
            <a:ext cx="9144000" cy="41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338" y="303213"/>
            <a:ext cx="5456237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竞赛特点</a:t>
            </a:r>
          </a:p>
        </p:txBody>
      </p:sp>
      <p:sp>
        <p:nvSpPr>
          <p:cNvPr id="21" name="文本占位符 1"/>
          <p:cNvSpPr txBox="1"/>
          <p:nvPr/>
        </p:nvSpPr>
        <p:spPr>
          <a:xfrm>
            <a:off x="791210" y="1971675"/>
            <a:ext cx="7260590" cy="1849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ym typeface="+mn-ea"/>
              </a:rPr>
              <a:t>基础程序设计能力、数据结构与算法应用能力，快速编程，独立解题</a:t>
            </a:r>
            <a:endParaRPr lang="en-US" altLang="zh-CN" sz="1600" dirty="0">
              <a:sym typeface="+mn-ea"/>
            </a:endParaRPr>
          </a:p>
          <a:p>
            <a:r>
              <a:rPr lang="en-US" altLang="zh-CN" sz="1600" dirty="0">
                <a:sym typeface="+mn-ea"/>
              </a:rPr>
              <a:t>C/C++/Java</a:t>
            </a:r>
            <a:r>
              <a:rPr lang="zh-CN" altLang="en-US" sz="1600" dirty="0">
                <a:sym typeface="+mn-ea"/>
              </a:rPr>
              <a:t>，</a:t>
            </a:r>
            <a:r>
              <a:rPr lang="zh-CN" altLang="en-US" sz="1600" b="1" dirty="0">
                <a:sym typeface="+mn-ea"/>
              </a:rPr>
              <a:t>禁止携带任何资料</a:t>
            </a:r>
            <a:endParaRPr lang="en-US" altLang="zh-CN" sz="1600" dirty="0">
              <a:sym typeface="+mn-ea"/>
            </a:endParaRPr>
          </a:p>
          <a:p>
            <a:r>
              <a:rPr lang="en-US" altLang="zh-CN" sz="1600" dirty="0">
                <a:sym typeface="+mn-ea"/>
              </a:rPr>
              <a:t>15</a:t>
            </a:r>
            <a:r>
              <a:rPr lang="zh-CN" altLang="en-US" sz="1600" dirty="0">
                <a:sym typeface="+mn-ea"/>
              </a:rPr>
              <a:t>题（</a:t>
            </a:r>
            <a:r>
              <a:rPr lang="en-US" altLang="zh-CN" sz="1600" dirty="0">
                <a:sym typeface="+mn-ea"/>
              </a:rPr>
              <a:t>8+4+3</a:t>
            </a:r>
            <a:r>
              <a:rPr lang="zh-CN" altLang="en-US" sz="1600" dirty="0">
                <a:sym typeface="+mn-ea"/>
              </a:rPr>
              <a:t>，</a:t>
            </a:r>
            <a:r>
              <a:rPr lang="en-US" altLang="zh-CN" sz="1600" dirty="0">
                <a:sym typeface="+mn-ea"/>
              </a:rPr>
              <a:t>290</a:t>
            </a:r>
            <a:r>
              <a:rPr lang="zh-CN" altLang="en-US" sz="1600" dirty="0">
                <a:sym typeface="+mn-ea"/>
              </a:rPr>
              <a:t>分，每题按照评测点给分）</a:t>
            </a:r>
            <a:r>
              <a:rPr lang="en-US" altLang="zh-CN" sz="1600" dirty="0">
                <a:sym typeface="+mn-ea"/>
              </a:rPr>
              <a:t> </a:t>
            </a:r>
            <a:endParaRPr lang="en-US" altLang="zh-CN" sz="1600" dirty="0"/>
          </a:p>
          <a:p>
            <a:r>
              <a:rPr lang="zh-CN" altLang="en-US" sz="1600" dirty="0">
                <a:sym typeface="+mn-ea"/>
              </a:rPr>
              <a:t>程序设计基础、数据结构、算法</a:t>
            </a:r>
          </a:p>
          <a:p>
            <a:r>
              <a:rPr lang="zh-CN" altLang="en-US" sz="1600" dirty="0">
                <a:sym typeface="+mn-ea"/>
              </a:rPr>
              <a:t>珠峰争鼎组（本科）、华山论剑组（本科）、沧海竞舟组（专科）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81635" y="1287780"/>
            <a:ext cx="7414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sym typeface="+mn-ea"/>
              </a:rPr>
              <a:t>CCCC-GPLT</a:t>
            </a:r>
            <a:r>
              <a:rPr lang="zh-CN" altLang="en-US" sz="2800" b="1" dirty="0">
                <a:solidFill>
                  <a:schemeClr val="accent1"/>
                </a:solidFill>
                <a:sym typeface="+mn-ea"/>
              </a:rPr>
              <a:t>（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团体程序设计天梯赛</a:t>
            </a:r>
            <a:r>
              <a:rPr lang="zh-CN" altLang="en-US" sz="2800" b="1" dirty="0">
                <a:solidFill>
                  <a:schemeClr val="accent1"/>
                </a:solidFill>
                <a:sym typeface="+mn-ea"/>
              </a:rPr>
              <a:t>）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79" y="3821430"/>
            <a:ext cx="6038483" cy="2357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5400000">
            <a:off x="3674269" y="-3469481"/>
            <a:ext cx="685800" cy="803433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7653" name="文本框 11"/>
          <p:cNvSpPr txBox="1"/>
          <p:nvPr/>
        </p:nvSpPr>
        <p:spPr>
          <a:xfrm>
            <a:off x="1303338" y="303213"/>
            <a:ext cx="5172075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700" b="1" dirty="0">
                <a:solidFill>
                  <a:schemeClr val="bg1"/>
                </a:solidFill>
                <a:sym typeface="+mn-ea"/>
              </a:rPr>
              <a:t>竞赛项目介绍</a:t>
            </a:r>
            <a:endParaRPr lang="zh-CN" altLang="en-US" sz="2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1695" y="1150620"/>
            <a:ext cx="1176655" cy="1031875"/>
            <a:chOff x="1390" y="2155"/>
            <a:chExt cx="2528" cy="2550"/>
          </a:xfrm>
        </p:grpSpPr>
        <p:grpSp>
          <p:nvGrpSpPr>
            <p:cNvPr id="33" name="Group 11"/>
            <p:cNvGrpSpPr/>
            <p:nvPr/>
          </p:nvGrpSpPr>
          <p:grpSpPr>
            <a:xfrm>
              <a:off x="1559" y="2155"/>
              <a:ext cx="2228" cy="2550"/>
              <a:chOff x="1743076" y="2991066"/>
              <a:chExt cx="1414666" cy="1619124"/>
            </a:xfrm>
            <a:solidFill>
              <a:srgbClr val="5E80B0"/>
            </a:solidFill>
          </p:grpSpPr>
          <p:sp>
            <p:nvSpPr>
              <p:cNvPr id="34" name="Shape 1721"/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35" name="Shape 1732"/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58" name="Text Placeholder 4"/>
            <p:cNvSpPr txBox="1"/>
            <p:nvPr/>
          </p:nvSpPr>
          <p:spPr>
            <a:xfrm>
              <a:off x="1390" y="2879"/>
              <a:ext cx="2528" cy="145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ICPC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36930" y="2596515"/>
            <a:ext cx="1195705" cy="998220"/>
            <a:chOff x="4478" y="4128"/>
            <a:chExt cx="2530" cy="2550"/>
          </a:xfrm>
        </p:grpSpPr>
        <p:grpSp>
          <p:nvGrpSpPr>
            <p:cNvPr id="30" name="Group 12"/>
            <p:cNvGrpSpPr/>
            <p:nvPr/>
          </p:nvGrpSpPr>
          <p:grpSpPr>
            <a:xfrm>
              <a:off x="4641" y="4128"/>
              <a:ext cx="2228" cy="2550"/>
              <a:chOff x="3563871" y="3199409"/>
              <a:chExt cx="1414666" cy="1619124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31" name="Shape 1722"/>
              <p:cNvSpPr/>
              <p:nvPr/>
            </p:nvSpPr>
            <p:spPr>
              <a:xfrm rot="8100000">
                <a:off x="3563871" y="3403867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32" name="Shape 1729"/>
              <p:cNvSpPr/>
              <p:nvPr/>
            </p:nvSpPr>
            <p:spPr>
              <a:xfrm rot="8100000">
                <a:off x="3563871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63" name="Text Placeholder 4"/>
            <p:cNvSpPr txBox="1"/>
            <p:nvPr/>
          </p:nvSpPr>
          <p:spPr>
            <a:xfrm>
              <a:off x="4478" y="4634"/>
              <a:ext cx="2530" cy="14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CCPC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9305" y="4072255"/>
            <a:ext cx="1276985" cy="884555"/>
            <a:chOff x="7358" y="3800"/>
            <a:chExt cx="2530" cy="2550"/>
          </a:xfrm>
        </p:grpSpPr>
        <p:grpSp>
          <p:nvGrpSpPr>
            <p:cNvPr id="27" name="Group 14"/>
            <p:cNvGrpSpPr/>
            <p:nvPr/>
          </p:nvGrpSpPr>
          <p:grpSpPr>
            <a:xfrm>
              <a:off x="7500" y="3800"/>
              <a:ext cx="2228" cy="2550"/>
              <a:chOff x="5379142" y="2991066"/>
              <a:chExt cx="1414667" cy="1619124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8" name="Shape 1723"/>
              <p:cNvSpPr/>
              <p:nvPr/>
            </p:nvSpPr>
            <p:spPr>
              <a:xfrm rot="18900000">
                <a:off x="5379143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29" name="Shape 1726"/>
              <p:cNvSpPr/>
              <p:nvPr/>
            </p:nvSpPr>
            <p:spPr>
              <a:xfrm rot="18900000">
                <a:off x="5379142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64" name="Text Placeholder 4"/>
            <p:cNvSpPr txBox="1"/>
            <p:nvPr/>
          </p:nvSpPr>
          <p:spPr>
            <a:xfrm>
              <a:off x="7358" y="4661"/>
              <a:ext cx="2530" cy="14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CCCC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4710" y="5535930"/>
            <a:ext cx="1122045" cy="1009650"/>
            <a:chOff x="10298" y="4128"/>
            <a:chExt cx="2526" cy="2550"/>
          </a:xfrm>
        </p:grpSpPr>
        <p:grpSp>
          <p:nvGrpSpPr>
            <p:cNvPr id="36" name="Group 15"/>
            <p:cNvGrpSpPr/>
            <p:nvPr/>
          </p:nvGrpSpPr>
          <p:grpSpPr>
            <a:xfrm>
              <a:off x="10367" y="4128"/>
              <a:ext cx="2228" cy="2550"/>
              <a:chOff x="7199937" y="3199409"/>
              <a:chExt cx="1414666" cy="161912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37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38" name="Shape 1735"/>
              <p:cNvSpPr/>
              <p:nvPr/>
            </p:nvSpPr>
            <p:spPr>
              <a:xfrm rot="8100000">
                <a:off x="7199937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65" name="Text Placeholder 4"/>
            <p:cNvSpPr txBox="1"/>
            <p:nvPr/>
          </p:nvSpPr>
          <p:spPr>
            <a:xfrm>
              <a:off x="10298" y="4634"/>
              <a:ext cx="2527" cy="14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CCSP</a:t>
              </a:r>
            </a:p>
          </p:txBody>
        </p:sp>
      </p:grpSp>
      <p:sp>
        <p:nvSpPr>
          <p:cNvPr id="2" name="TextBox 64"/>
          <p:cNvSpPr txBox="1"/>
          <p:nvPr/>
        </p:nvSpPr>
        <p:spPr>
          <a:xfrm>
            <a:off x="2216150" y="1464310"/>
            <a:ext cx="556260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国际大学生程序设计竞赛</a:t>
            </a:r>
          </a:p>
        </p:txBody>
      </p:sp>
      <p:sp>
        <p:nvSpPr>
          <p:cNvPr id="7" name="TextBox 64"/>
          <p:cNvSpPr txBox="1"/>
          <p:nvPr/>
        </p:nvSpPr>
        <p:spPr>
          <a:xfrm>
            <a:off x="2221230" y="2790190"/>
            <a:ext cx="640080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中国大学生程序设计竞赛（与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ICPC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竞赛形式相同）</a:t>
            </a:r>
          </a:p>
        </p:txBody>
      </p:sp>
      <p:sp>
        <p:nvSpPr>
          <p:cNvPr id="8" name="TextBox 64"/>
          <p:cNvSpPr txBox="1"/>
          <p:nvPr/>
        </p:nvSpPr>
        <p:spPr>
          <a:xfrm>
            <a:off x="2216150" y="4177030"/>
            <a:ext cx="6840855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中国高校计算机大赛之一：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团体程序设计天梯赛</a:t>
            </a:r>
          </a:p>
        </p:txBody>
      </p:sp>
      <p:sp>
        <p:nvSpPr>
          <p:cNvPr id="9" name="TextBox 64"/>
          <p:cNvSpPr txBox="1"/>
          <p:nvPr/>
        </p:nvSpPr>
        <p:spPr>
          <a:xfrm>
            <a:off x="2236470" y="5711190"/>
            <a:ext cx="556260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CCF大学生计算机系统与程序设计竞赛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655" y="303530"/>
            <a:ext cx="18351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竞赛项目</a:t>
            </a: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944" y="1161134"/>
            <a:ext cx="8211151" cy="53473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smtClean="0"/>
              <a:t>https</a:t>
            </a:r>
            <a:r>
              <a:rPr lang="en-US" altLang="zh-CN" sz="2000" b="1" dirty="0"/>
              <a:t>://www.cspro.org/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 smtClean="0"/>
              <a:t>CCF </a:t>
            </a:r>
            <a:r>
              <a:rPr lang="zh-CN" altLang="en-US" sz="2000" b="1" dirty="0"/>
              <a:t>CSP认证</a:t>
            </a:r>
            <a:r>
              <a:rPr lang="zh-CN" altLang="en-US" sz="2000" dirty="0"/>
              <a:t>（CCF计算机软件能力认证）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sz="1710" dirty="0"/>
              <a:t>每年</a:t>
            </a:r>
            <a:r>
              <a:rPr lang="en-US" altLang="zh-CN" sz="1710" dirty="0"/>
              <a:t>3</a:t>
            </a:r>
            <a:r>
              <a:rPr lang="zh-CN" altLang="en-US" sz="1710" dirty="0"/>
              <a:t>次（</a:t>
            </a:r>
            <a:r>
              <a:rPr lang="en-US" altLang="zh-CN" sz="1710" dirty="0"/>
              <a:t>3</a:t>
            </a:r>
            <a:r>
              <a:rPr lang="zh-CN" altLang="en-US" sz="1710" dirty="0"/>
              <a:t>月、</a:t>
            </a:r>
            <a:r>
              <a:rPr lang="en-US" altLang="zh-CN" sz="1710" dirty="0"/>
              <a:t>9</a:t>
            </a:r>
            <a:r>
              <a:rPr lang="zh-CN" altLang="en-US" sz="1710" dirty="0"/>
              <a:t>月、</a:t>
            </a:r>
            <a:r>
              <a:rPr lang="en-US" altLang="zh-CN" sz="1710" dirty="0"/>
              <a:t>12</a:t>
            </a:r>
            <a:r>
              <a:rPr lang="zh-CN" altLang="en-US" sz="1710" dirty="0"/>
              <a:t>月），可多次</a:t>
            </a:r>
            <a:r>
              <a:rPr lang="zh-CN" altLang="en-US" sz="1710" dirty="0" smtClean="0"/>
              <a:t>参加</a:t>
            </a:r>
            <a:endParaRPr lang="en-US" altLang="zh-CN" sz="1710" dirty="0" smtClean="0"/>
          </a:p>
          <a:p>
            <a:endParaRPr lang="en-US" altLang="zh-CN" sz="1710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/>
              <a:t>认证</a:t>
            </a:r>
            <a:r>
              <a:rPr lang="zh-CN" altLang="en-US" sz="2000" b="1" dirty="0"/>
              <a:t>知识要求</a:t>
            </a:r>
            <a:endParaRPr lang="zh-CN" altLang="en-US" sz="2000" dirty="0"/>
          </a:p>
          <a:p>
            <a:pPr>
              <a:lnSpc>
                <a:spcPts val="2800"/>
              </a:lnSpc>
            </a:pPr>
            <a:r>
              <a:rPr lang="zh-CN" altLang="en-US" sz="1800" dirty="0" smtClean="0"/>
              <a:t>     主要</a:t>
            </a:r>
            <a:r>
              <a:rPr lang="zh-CN" altLang="en-US" sz="1800" dirty="0"/>
              <a:t>覆盖大学计算机专业所学习的程序设计、数据结构以及算法，以及相关的数学基础知识。包括但不限于：</a:t>
            </a:r>
          </a:p>
          <a:p>
            <a:pPr>
              <a:lnSpc>
                <a:spcPts val="2800"/>
              </a:lnSpc>
            </a:pPr>
            <a:r>
              <a:rPr lang="en-US" altLang="zh-CN" sz="1800" dirty="0" smtClean="0"/>
              <a:t>     </a:t>
            </a:r>
            <a:r>
              <a:rPr lang="en-US" altLang="zh-CN" sz="1800" dirty="0" smtClean="0">
                <a:solidFill>
                  <a:schemeClr val="accent1"/>
                </a:solidFill>
              </a:rPr>
              <a:t>(</a:t>
            </a:r>
            <a:r>
              <a:rPr lang="en-US" altLang="zh-CN" sz="1800" dirty="0">
                <a:solidFill>
                  <a:schemeClr val="accent1"/>
                </a:solidFill>
              </a:rPr>
              <a:t>1</a:t>
            </a:r>
            <a:r>
              <a:rPr lang="en-US" altLang="zh-CN" sz="1800" dirty="0" smtClean="0">
                <a:solidFill>
                  <a:schemeClr val="accent1"/>
                </a:solidFill>
              </a:rPr>
              <a:t>) </a:t>
            </a:r>
            <a:r>
              <a:rPr lang="zh-CN" altLang="en-US" sz="1800" dirty="0" smtClean="0">
                <a:solidFill>
                  <a:schemeClr val="accent1"/>
                </a:solidFill>
              </a:rPr>
              <a:t>程序设计基础</a:t>
            </a:r>
            <a:r>
              <a:rPr lang="zh-CN" altLang="en-US" sz="1800" dirty="0" smtClean="0"/>
              <a:t>： 逻辑</a:t>
            </a:r>
            <a:r>
              <a:rPr lang="zh-CN" altLang="en-US" sz="1800" dirty="0"/>
              <a:t>与数学运算，分支循环，过程调用</a:t>
            </a:r>
            <a:r>
              <a:rPr lang="en-US" altLang="zh-CN" sz="1800" dirty="0"/>
              <a:t>(</a:t>
            </a:r>
            <a:r>
              <a:rPr lang="zh-CN" altLang="en-US" sz="1800" dirty="0"/>
              <a:t>递归</a:t>
            </a:r>
            <a:r>
              <a:rPr lang="en-US" altLang="zh-CN" sz="1800" dirty="0"/>
              <a:t>)</a:t>
            </a:r>
            <a:r>
              <a:rPr lang="zh-CN" altLang="en-US" sz="1800" dirty="0"/>
              <a:t>，字符串操作，文件操作</a:t>
            </a:r>
            <a:r>
              <a:rPr lang="zh-CN" altLang="en-US" sz="1800" dirty="0" smtClean="0"/>
              <a:t>等</a:t>
            </a:r>
            <a:endParaRPr lang="zh-CN" altLang="en-US" sz="1800" dirty="0"/>
          </a:p>
          <a:p>
            <a:pPr>
              <a:lnSpc>
                <a:spcPts val="2800"/>
              </a:lnSpc>
            </a:pPr>
            <a:r>
              <a:rPr lang="en-US" altLang="zh-CN" sz="1800" dirty="0" smtClean="0">
                <a:solidFill>
                  <a:schemeClr val="accent1"/>
                </a:solidFill>
              </a:rPr>
              <a:t>     (</a:t>
            </a:r>
            <a:r>
              <a:rPr lang="en-US" altLang="zh-CN" sz="1800" dirty="0">
                <a:solidFill>
                  <a:schemeClr val="accent1"/>
                </a:solidFill>
              </a:rPr>
              <a:t>2</a:t>
            </a:r>
            <a:r>
              <a:rPr lang="en-US" altLang="zh-CN" sz="1800" dirty="0" smtClean="0">
                <a:solidFill>
                  <a:schemeClr val="accent1"/>
                </a:solidFill>
              </a:rPr>
              <a:t>) </a:t>
            </a:r>
            <a:r>
              <a:rPr lang="zh-CN" altLang="en-US" sz="1800" dirty="0" smtClean="0">
                <a:solidFill>
                  <a:schemeClr val="accent1"/>
                </a:solidFill>
              </a:rPr>
              <a:t>数据结构</a:t>
            </a:r>
            <a:r>
              <a:rPr lang="zh-CN" altLang="en-US" sz="1800" dirty="0" smtClean="0"/>
              <a:t>：线性表</a:t>
            </a:r>
            <a:r>
              <a:rPr lang="zh-CN" altLang="en-US" sz="1800" dirty="0"/>
              <a:t>（数组、队列、栈、链表）、树（堆、排序二叉树）、哈希表、集合与映射、</a:t>
            </a:r>
            <a:r>
              <a:rPr lang="zh-CN" altLang="en-US" sz="1800" dirty="0" smtClean="0"/>
              <a:t>图</a:t>
            </a:r>
            <a:endParaRPr lang="zh-CN" altLang="en-US" sz="1800" dirty="0"/>
          </a:p>
          <a:p>
            <a:pPr>
              <a:lnSpc>
                <a:spcPts val="2800"/>
              </a:lnSpc>
            </a:pPr>
            <a:r>
              <a:rPr lang="en-US" altLang="zh-CN" sz="1800" dirty="0" smtClean="0">
                <a:solidFill>
                  <a:schemeClr val="accent1"/>
                </a:solidFill>
              </a:rPr>
              <a:t>     (</a:t>
            </a:r>
            <a:r>
              <a:rPr lang="en-US" altLang="zh-CN" sz="1800" dirty="0">
                <a:solidFill>
                  <a:schemeClr val="accent1"/>
                </a:solidFill>
              </a:rPr>
              <a:t>3</a:t>
            </a:r>
            <a:r>
              <a:rPr lang="en-US" altLang="zh-CN" sz="1800" dirty="0" smtClean="0">
                <a:solidFill>
                  <a:schemeClr val="accent1"/>
                </a:solidFill>
              </a:rPr>
              <a:t>) </a:t>
            </a:r>
            <a:r>
              <a:rPr lang="zh-CN" altLang="en-US" sz="1800" dirty="0" smtClean="0">
                <a:solidFill>
                  <a:schemeClr val="accent1"/>
                </a:solidFill>
              </a:rPr>
              <a:t>算法</a:t>
            </a:r>
            <a:r>
              <a:rPr lang="zh-CN" altLang="en-US" sz="1800" dirty="0">
                <a:solidFill>
                  <a:schemeClr val="accent1"/>
                </a:solidFill>
              </a:rPr>
              <a:t>与算法设计</a:t>
            </a:r>
            <a:r>
              <a:rPr lang="zh-CN" altLang="en-US" sz="1800" dirty="0" smtClean="0">
                <a:solidFill>
                  <a:schemeClr val="accent1"/>
                </a:solidFill>
              </a:rPr>
              <a:t>策略</a:t>
            </a:r>
            <a:r>
              <a:rPr lang="zh-CN" altLang="en-US" sz="1800" dirty="0" smtClean="0"/>
              <a:t>：排序</a:t>
            </a:r>
            <a:r>
              <a:rPr lang="zh-CN" altLang="en-US" sz="1800" dirty="0"/>
              <a:t>与查找，枚举，贪心策略，分治策略，递推与递归，动态规划，搜索，图论算法，计算几何，字符串算法、线段树、随机算法，近似算法</a:t>
            </a:r>
            <a:r>
              <a:rPr lang="zh-CN" altLang="en-US" sz="1800" dirty="0" smtClean="0"/>
              <a:t>等</a:t>
            </a:r>
            <a:endParaRPr lang="en-US" altLang="zh-CN" sz="1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655" y="303530"/>
            <a:ext cx="18351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竞赛项目</a:t>
            </a: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944" y="1193337"/>
            <a:ext cx="8535035" cy="18063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smtClean="0"/>
              <a:t>https</a:t>
            </a:r>
            <a:r>
              <a:rPr lang="en-US" altLang="zh-CN" sz="2000" b="1" dirty="0"/>
              <a:t>://www.cspro.org/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000" b="1" dirty="0" smtClean="0"/>
              <a:t>CCF </a:t>
            </a:r>
            <a:r>
              <a:rPr lang="zh-CN" altLang="en-US" sz="2000" b="1" dirty="0"/>
              <a:t>CSP认证</a:t>
            </a:r>
            <a:r>
              <a:rPr lang="zh-CN" altLang="en-US" sz="2000" dirty="0"/>
              <a:t>（CCF计算机软件能力认证）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sz="1710" dirty="0"/>
              <a:t>每年</a:t>
            </a:r>
            <a:r>
              <a:rPr lang="en-US" altLang="zh-CN" sz="1710" dirty="0"/>
              <a:t>3</a:t>
            </a:r>
            <a:r>
              <a:rPr lang="zh-CN" altLang="en-US" sz="1710" dirty="0"/>
              <a:t>次（</a:t>
            </a:r>
            <a:r>
              <a:rPr lang="en-US" altLang="zh-CN" sz="1710" dirty="0"/>
              <a:t>3</a:t>
            </a:r>
            <a:r>
              <a:rPr lang="zh-CN" altLang="en-US" sz="1710" dirty="0"/>
              <a:t>月、</a:t>
            </a:r>
            <a:r>
              <a:rPr lang="en-US" altLang="zh-CN" sz="1710" dirty="0"/>
              <a:t>9</a:t>
            </a:r>
            <a:r>
              <a:rPr lang="zh-CN" altLang="en-US" sz="1710" dirty="0"/>
              <a:t>月、</a:t>
            </a:r>
            <a:r>
              <a:rPr lang="en-US" altLang="zh-CN" sz="1710" dirty="0"/>
              <a:t>12</a:t>
            </a:r>
            <a:r>
              <a:rPr lang="zh-CN" altLang="en-US" sz="1710" dirty="0"/>
              <a:t>月），可多次</a:t>
            </a:r>
            <a:r>
              <a:rPr lang="zh-CN" altLang="en-US" sz="1710" dirty="0" smtClean="0"/>
              <a:t>参加</a:t>
            </a:r>
            <a:endParaRPr lang="en-US" altLang="zh-CN" sz="1710" dirty="0" smtClean="0"/>
          </a:p>
          <a:p>
            <a:endParaRPr lang="en-US" altLang="zh-CN" sz="1710" dirty="0"/>
          </a:p>
        </p:txBody>
      </p:sp>
      <p:sp>
        <p:nvSpPr>
          <p:cNvPr id="12" name="文本框 11"/>
          <p:cNvSpPr txBox="1"/>
          <p:nvPr/>
        </p:nvSpPr>
        <p:spPr>
          <a:xfrm>
            <a:off x="557944" y="2856190"/>
            <a:ext cx="438341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27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次认证（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2022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日）题目：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一、如此编码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、何以包邮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三、防疫大数据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四、吉祥物投票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五、高维亚空间超频物质变压缩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技术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3009" y="4821065"/>
            <a:ext cx="8291052" cy="14260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dirty="0" smtClean="0"/>
              <a:t>涉及</a:t>
            </a:r>
            <a:r>
              <a:rPr lang="zh-CN" altLang="en-US" dirty="0"/>
              <a:t>的知识点包括数的进制计算、动态规划及优化、语言标准库中典型容器的使用、启发式合并算法、并查集、分治算法等多种编程基础知识和算法，知识点覆盖较广，难度分布较</a:t>
            </a:r>
            <a:r>
              <a:rPr lang="zh-CN" altLang="en-US" dirty="0" smtClean="0"/>
              <a:t>合理，</a:t>
            </a:r>
            <a:r>
              <a:rPr lang="zh-CN" altLang="en-US" dirty="0"/>
              <a:t>总体难度中等</a:t>
            </a:r>
            <a:r>
              <a:rPr lang="zh-CN" altLang="en-US" dirty="0" smtClean="0"/>
              <a:t>。第五</a:t>
            </a:r>
            <a:r>
              <a:rPr lang="zh-CN" altLang="en-US" dirty="0"/>
              <a:t>题需要考生综合运用分治技巧和动态规划的优化技巧，灵活性高，</a:t>
            </a:r>
            <a:r>
              <a:rPr lang="zh-CN" altLang="en-US" dirty="0" smtClean="0"/>
              <a:t>考查对算法</a:t>
            </a:r>
            <a:r>
              <a:rPr lang="zh-CN" altLang="en-US" dirty="0"/>
              <a:t>的综合运用能力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1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655" y="303530"/>
            <a:ext cx="18351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竞赛项目</a:t>
            </a: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944" y="1193337"/>
            <a:ext cx="8535035" cy="4465591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sz="2000" b="1" dirty="0" smtClean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smtClean="0"/>
              <a:t>CSP</a:t>
            </a:r>
            <a:r>
              <a:rPr lang="zh-CN" altLang="en-US" sz="2000" b="1" dirty="0" smtClean="0"/>
              <a:t>认证成绩达到一定要求（例如</a:t>
            </a:r>
            <a:r>
              <a:rPr lang="zh-CN" altLang="en-US" sz="2000" b="1" dirty="0"/>
              <a:t>不</a:t>
            </a:r>
            <a:r>
              <a:rPr lang="zh-CN" altLang="en-US" sz="2000" b="1" dirty="0" smtClean="0"/>
              <a:t>低于</a:t>
            </a:r>
            <a:r>
              <a:rPr lang="en-US" altLang="zh-CN" sz="2000" b="1" dirty="0" smtClean="0"/>
              <a:t>200</a:t>
            </a:r>
            <a:r>
              <a:rPr lang="zh-CN" altLang="en-US" sz="2000" b="1" dirty="0" smtClean="0"/>
              <a:t>分），可参加</a:t>
            </a:r>
            <a:r>
              <a:rPr lang="en-US" altLang="zh-CN" sz="2000" b="1" dirty="0" smtClean="0"/>
              <a:t>CCSP</a:t>
            </a:r>
            <a:r>
              <a:rPr lang="zh-CN" altLang="en-US" sz="2000" b="1" dirty="0" smtClean="0"/>
              <a:t>竞赛</a:t>
            </a:r>
            <a:endParaRPr lang="en-US" altLang="zh-CN" sz="2000" b="1" dirty="0" smtClean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smtClean="0"/>
              <a:t>http</a:t>
            </a:r>
            <a:r>
              <a:rPr lang="en-US" altLang="zh-CN" sz="2000" b="1" dirty="0"/>
              <a:t>://ccsp.ccf.org.cn/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分区赛（</a:t>
            </a:r>
            <a:r>
              <a:rPr lang="en-US" altLang="zh-CN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3</a:t>
            </a:r>
            <a:r>
              <a:rPr lang="zh-CN" altLang="en-US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题，全国赛题子集，</a:t>
            </a:r>
            <a:r>
              <a:rPr lang="en-US" altLang="zh-CN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6</a:t>
            </a:r>
            <a:r>
              <a:rPr lang="zh-CN" altLang="en-US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小时）</a:t>
            </a:r>
            <a:endParaRPr lang="en-US" altLang="zh-CN" sz="2000" b="1" noProof="1" smtClean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全国</a:t>
            </a:r>
            <a:r>
              <a:rPr lang="zh-CN" altLang="en-US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赛（</a:t>
            </a:r>
            <a:r>
              <a:rPr lang="en-US" altLang="zh-CN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5</a:t>
            </a:r>
            <a:r>
              <a:rPr lang="zh-CN" altLang="en-US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题，</a:t>
            </a:r>
            <a:r>
              <a:rPr lang="en-US" altLang="zh-CN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12</a:t>
            </a:r>
            <a:r>
              <a:rPr lang="zh-CN" altLang="en-US" sz="2000" b="1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小时）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31727" y="3317013"/>
            <a:ext cx="2836215" cy="2419553"/>
            <a:chOff x="1104" y="3654"/>
            <a:chExt cx="5747" cy="5173"/>
          </a:xfrm>
        </p:grpSpPr>
        <p:sp>
          <p:nvSpPr>
            <p:cNvPr id="33" name="七边形 32"/>
            <p:cNvSpPr/>
            <p:nvPr/>
          </p:nvSpPr>
          <p:spPr>
            <a:xfrm>
              <a:off x="2230" y="7240"/>
              <a:ext cx="1754" cy="1587"/>
            </a:xfrm>
            <a:prstGeom prst="heptagon">
              <a:avLst/>
            </a:prstGeom>
            <a:gradFill>
              <a:gsLst>
                <a:gs pos="34000">
                  <a:srgbClr val="C8ED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3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600" b="1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华东</a:t>
              </a:r>
            </a:p>
          </p:txBody>
        </p:sp>
        <p:sp>
          <p:nvSpPr>
            <p:cNvPr id="34" name="七边形 33"/>
            <p:cNvSpPr/>
            <p:nvPr/>
          </p:nvSpPr>
          <p:spPr>
            <a:xfrm>
              <a:off x="3984" y="7240"/>
              <a:ext cx="1754" cy="1587"/>
            </a:xfrm>
            <a:prstGeom prst="heptagon">
              <a:avLst/>
            </a:prstGeom>
            <a:gradFill>
              <a:gsLst>
                <a:gs pos="34000">
                  <a:srgbClr val="C8ED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3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600" b="1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华南</a:t>
              </a:r>
            </a:p>
          </p:txBody>
        </p:sp>
        <p:sp>
          <p:nvSpPr>
            <p:cNvPr id="35" name="七边形 34"/>
            <p:cNvSpPr/>
            <p:nvPr/>
          </p:nvSpPr>
          <p:spPr>
            <a:xfrm>
              <a:off x="5097" y="5957"/>
              <a:ext cx="1754" cy="1587"/>
            </a:xfrm>
            <a:prstGeom prst="heptagon">
              <a:avLst/>
            </a:prstGeom>
            <a:gradFill>
              <a:gsLst>
                <a:gs pos="34000">
                  <a:srgbClr val="C8ED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3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600" b="1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西南</a:t>
              </a:r>
            </a:p>
          </p:txBody>
        </p:sp>
        <p:sp>
          <p:nvSpPr>
            <p:cNvPr id="36" name="七边形 35"/>
            <p:cNvSpPr/>
            <p:nvPr/>
          </p:nvSpPr>
          <p:spPr>
            <a:xfrm>
              <a:off x="4689" y="4370"/>
              <a:ext cx="1754" cy="1587"/>
            </a:xfrm>
            <a:prstGeom prst="heptagon">
              <a:avLst/>
            </a:prstGeom>
            <a:gradFill>
              <a:gsLst>
                <a:gs pos="34000">
                  <a:srgbClr val="C8ED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3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600" b="1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华北</a:t>
              </a:r>
            </a:p>
          </p:txBody>
        </p:sp>
        <p:sp>
          <p:nvSpPr>
            <p:cNvPr id="37" name="七边形 36"/>
            <p:cNvSpPr/>
            <p:nvPr/>
          </p:nvSpPr>
          <p:spPr>
            <a:xfrm>
              <a:off x="3081" y="3654"/>
              <a:ext cx="1754" cy="1587"/>
            </a:xfrm>
            <a:prstGeom prst="heptagon">
              <a:avLst/>
            </a:prstGeom>
            <a:gradFill>
              <a:gsLst>
                <a:gs pos="34000">
                  <a:srgbClr val="C8ED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3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buClrTx/>
                <a:buSzTx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华北</a:t>
              </a:r>
            </a:p>
          </p:txBody>
        </p:sp>
        <p:sp>
          <p:nvSpPr>
            <p:cNvPr id="38" name="七边形 37"/>
            <p:cNvSpPr/>
            <p:nvPr/>
          </p:nvSpPr>
          <p:spPr>
            <a:xfrm>
              <a:off x="1492" y="4370"/>
              <a:ext cx="1754" cy="1587"/>
            </a:xfrm>
            <a:prstGeom prst="heptagon">
              <a:avLst/>
            </a:prstGeom>
            <a:gradFill>
              <a:gsLst>
                <a:gs pos="34000">
                  <a:srgbClr val="C8ED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3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600" b="1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西 北</a:t>
              </a:r>
            </a:p>
          </p:txBody>
        </p:sp>
        <p:sp>
          <p:nvSpPr>
            <p:cNvPr id="39" name="七边形 38"/>
            <p:cNvSpPr/>
            <p:nvPr/>
          </p:nvSpPr>
          <p:spPr>
            <a:xfrm>
              <a:off x="1104" y="5957"/>
              <a:ext cx="1754" cy="1587"/>
            </a:xfrm>
            <a:prstGeom prst="heptagon">
              <a:avLst/>
            </a:prstGeom>
            <a:gradFill>
              <a:gsLst>
                <a:gs pos="34000">
                  <a:srgbClr val="C8EDFF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3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600" b="1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华中</a:t>
              </a:r>
            </a:p>
          </p:txBody>
        </p:sp>
        <p:sp>
          <p:nvSpPr>
            <p:cNvPr id="40" name="文本框 10"/>
            <p:cNvSpPr txBox="1"/>
            <p:nvPr/>
          </p:nvSpPr>
          <p:spPr>
            <a:xfrm>
              <a:off x="2929" y="5723"/>
              <a:ext cx="2309" cy="10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sz="2800">
                  <a:solidFill>
                    <a:schemeClr val="tx1"/>
                  </a:solidFill>
                  <a:effectLst/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effectLst/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effectLst/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effectLst/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</a:p>
            <a:p>
              <a:pPr marL="0" lvl="0" indent="0" algn="ctr" ea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</a:rPr>
                <a:t>大区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5475" y="1486788"/>
            <a:ext cx="1122045" cy="1009650"/>
            <a:chOff x="10298" y="4128"/>
            <a:chExt cx="2526" cy="2550"/>
          </a:xfrm>
        </p:grpSpPr>
        <p:grpSp>
          <p:nvGrpSpPr>
            <p:cNvPr id="25" name="Group 15"/>
            <p:cNvGrpSpPr/>
            <p:nvPr/>
          </p:nvGrpSpPr>
          <p:grpSpPr>
            <a:xfrm>
              <a:off x="10367" y="4128"/>
              <a:ext cx="2228" cy="2550"/>
              <a:chOff x="7199937" y="3199409"/>
              <a:chExt cx="1414666" cy="161912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27" name="Shape 1724"/>
              <p:cNvSpPr/>
              <p:nvPr/>
            </p:nvSpPr>
            <p:spPr>
              <a:xfrm rot="8100000">
                <a:off x="7199937" y="3403868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28" name="Shape 1735"/>
              <p:cNvSpPr/>
              <p:nvPr/>
            </p:nvSpPr>
            <p:spPr>
              <a:xfrm rot="8100000">
                <a:off x="7199937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381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6" name="Text Placeholder 4"/>
            <p:cNvSpPr txBox="1"/>
            <p:nvPr/>
          </p:nvSpPr>
          <p:spPr>
            <a:xfrm>
              <a:off x="10298" y="4634"/>
              <a:ext cx="2527" cy="14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CCSP</a:t>
              </a:r>
            </a:p>
          </p:txBody>
        </p:sp>
      </p:grpSp>
      <p:sp>
        <p:nvSpPr>
          <p:cNvPr id="29" name="TextBox 64"/>
          <p:cNvSpPr txBox="1"/>
          <p:nvPr/>
        </p:nvSpPr>
        <p:spPr>
          <a:xfrm>
            <a:off x="1787235" y="1662048"/>
            <a:ext cx="556260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CCF大学生计算机系统与程序设计竞赛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1" y="2793825"/>
            <a:ext cx="5765164" cy="38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338" y="303213"/>
            <a:ext cx="5456237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竞赛特点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81635" y="1287780"/>
            <a:ext cx="7414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sym typeface="+mn-ea"/>
              </a:rPr>
              <a:t>CCF CSP</a:t>
            </a:r>
            <a:r>
              <a:rPr lang="zh-CN" altLang="en-US" sz="2800" b="1" dirty="0">
                <a:solidFill>
                  <a:schemeClr val="accent1"/>
                </a:solidFill>
                <a:sym typeface="+mn-ea"/>
              </a:rPr>
              <a:t>（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计算机软件能力认证</a:t>
            </a:r>
            <a:r>
              <a:rPr lang="zh-CN" altLang="en-US" sz="2800" b="1" dirty="0">
                <a:solidFill>
                  <a:schemeClr val="accent1"/>
                </a:solidFill>
                <a:sym typeface="+mn-ea"/>
              </a:rPr>
              <a:t>）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文本占位符 1"/>
          <p:cNvSpPr txBox="1"/>
          <p:nvPr/>
        </p:nvSpPr>
        <p:spPr>
          <a:xfrm>
            <a:off x="790575" y="1809750"/>
            <a:ext cx="8114030" cy="2469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1600" dirty="0">
                <a:sym typeface="+mn-ea"/>
              </a:rPr>
              <a:t>通过编程语言和算法，编制能在计算机上稳定运行的软件模块的能力</a:t>
            </a:r>
            <a:endParaRPr lang="zh-CN" altLang="en-US" sz="16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1600" dirty="0"/>
              <a:t>C/C++/Java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1600" dirty="0"/>
              <a:t>240</a:t>
            </a:r>
            <a:r>
              <a:rPr lang="zh-CN" altLang="en-US" sz="1600" dirty="0"/>
              <a:t>分钟，</a:t>
            </a:r>
            <a:r>
              <a:rPr lang="en-US" altLang="zh-CN" sz="1600" dirty="0"/>
              <a:t>5</a:t>
            </a:r>
            <a:r>
              <a:rPr lang="zh-CN" altLang="en-US" sz="1600" dirty="0"/>
              <a:t>题（</a:t>
            </a:r>
            <a:r>
              <a:rPr lang="en-US" altLang="zh-CN" sz="1600" dirty="0"/>
              <a:t>500</a:t>
            </a:r>
            <a:r>
              <a:rPr lang="zh-CN" altLang="en-US" sz="1600" dirty="0"/>
              <a:t>分）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1600" dirty="0"/>
              <a:t>程序设计基础、数据结构、算法与算法设计策略，相关的数学基础知识，并关注编程技巧的使用、性能的优化，以及异常情况</a:t>
            </a:r>
            <a:r>
              <a:rPr lang="zh-CN" altLang="en-US" sz="1600" dirty="0" smtClean="0"/>
              <a:t>的处理</a:t>
            </a:r>
            <a:endParaRPr lang="zh-CN" altLang="en-US" sz="16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1600" dirty="0" smtClean="0">
                <a:sym typeface="+mn-ea"/>
              </a:rPr>
              <a:t>携带资料</a:t>
            </a:r>
            <a:endParaRPr lang="zh-CN" altLang="en-US" sz="1600" dirty="0"/>
          </a:p>
        </p:txBody>
      </p:sp>
      <p:sp>
        <p:nvSpPr>
          <p:cNvPr id="11" name="文本占位符 1"/>
          <p:cNvSpPr txBox="1"/>
          <p:nvPr/>
        </p:nvSpPr>
        <p:spPr>
          <a:xfrm>
            <a:off x="722630" y="4650740"/>
            <a:ext cx="8108315" cy="199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>
                <a:sym typeface="+mn-ea"/>
              </a:rPr>
              <a:t>程序设计</a:t>
            </a:r>
            <a:r>
              <a:rPr lang="zh-CN" altLang="en-US" sz="1600" dirty="0">
                <a:sym typeface="+mn-ea"/>
              </a:rPr>
              <a:t>基础能力、数据结构与算法应用</a:t>
            </a:r>
            <a:r>
              <a:rPr lang="zh-CN" altLang="en-US" sz="1600" dirty="0" smtClean="0">
                <a:sym typeface="+mn-ea"/>
              </a:rPr>
              <a:t>能力、系统分析与实现能力，</a:t>
            </a:r>
            <a:r>
              <a:rPr lang="zh-CN" altLang="en-US" sz="1600" dirty="0">
                <a:sym typeface="+mn-ea"/>
              </a:rPr>
              <a:t>快速编程，独立解题</a:t>
            </a:r>
            <a:endParaRPr lang="en-US" altLang="zh-CN" sz="1600" dirty="0">
              <a:sym typeface="+mn-ea"/>
            </a:endParaRPr>
          </a:p>
          <a:p>
            <a:r>
              <a:rPr lang="en-US" altLang="zh-CN" sz="1600" dirty="0">
                <a:sym typeface="+mn-ea"/>
              </a:rPr>
              <a:t>C/C++/Java</a:t>
            </a:r>
          </a:p>
          <a:p>
            <a:r>
              <a:rPr lang="en-US" altLang="zh-CN" sz="1600" dirty="0" smtClean="0">
                <a:sym typeface="+mn-ea"/>
              </a:rPr>
              <a:t>6</a:t>
            </a:r>
            <a:r>
              <a:rPr lang="en-US" altLang="zh-CN" sz="1600" dirty="0">
                <a:sym typeface="+mn-ea"/>
              </a:rPr>
              <a:t>/</a:t>
            </a:r>
            <a:r>
              <a:rPr lang="en-US" altLang="zh-CN" sz="1600" dirty="0" smtClean="0">
                <a:sym typeface="+mn-ea"/>
              </a:rPr>
              <a:t>12</a:t>
            </a:r>
            <a:r>
              <a:rPr lang="zh-CN" altLang="en-US" sz="1600" dirty="0">
                <a:sym typeface="+mn-ea"/>
              </a:rPr>
              <a:t>小时</a:t>
            </a:r>
            <a:r>
              <a:rPr lang="zh-CN" altLang="en-US" sz="1600" dirty="0" smtClean="0">
                <a:sym typeface="+mn-ea"/>
              </a:rPr>
              <a:t>，</a:t>
            </a:r>
            <a:r>
              <a:rPr lang="en-US" altLang="zh-CN" sz="1600" dirty="0" smtClean="0">
                <a:sym typeface="+mn-ea"/>
              </a:rPr>
              <a:t>3/5</a:t>
            </a:r>
            <a:r>
              <a:rPr lang="zh-CN" altLang="en-US" sz="1600" dirty="0">
                <a:sym typeface="+mn-ea"/>
              </a:rPr>
              <a:t>题</a:t>
            </a:r>
            <a:r>
              <a:rPr lang="zh-CN" altLang="en-US" sz="1600" dirty="0" smtClean="0">
                <a:sym typeface="+mn-ea"/>
              </a:rPr>
              <a:t>（</a:t>
            </a:r>
            <a:r>
              <a:rPr lang="en-US" altLang="zh-CN" sz="1600" dirty="0" smtClean="0">
                <a:sym typeface="+mn-ea"/>
              </a:rPr>
              <a:t>300</a:t>
            </a:r>
            <a:r>
              <a:rPr lang="en-US" altLang="zh-CN" sz="1600" dirty="0">
                <a:sym typeface="+mn-ea"/>
              </a:rPr>
              <a:t>/</a:t>
            </a:r>
            <a:r>
              <a:rPr lang="en-US" altLang="zh-CN" sz="1600" dirty="0" smtClean="0">
                <a:sym typeface="+mn-ea"/>
              </a:rPr>
              <a:t>500</a:t>
            </a:r>
            <a:r>
              <a:rPr lang="zh-CN" altLang="en-US" sz="1600" dirty="0">
                <a:sym typeface="+mn-ea"/>
              </a:rPr>
              <a:t>分）</a:t>
            </a:r>
            <a:endParaRPr lang="en-US" altLang="zh-CN" sz="1600" dirty="0">
              <a:sym typeface="+mn-ea"/>
            </a:endParaRPr>
          </a:p>
          <a:p>
            <a:r>
              <a:rPr lang="zh-CN" altLang="en-US" sz="1600" dirty="0" smtClean="0">
                <a:sym typeface="+mn-ea"/>
              </a:rPr>
              <a:t>决赛题：</a:t>
            </a:r>
            <a:r>
              <a:rPr lang="zh-CN" altLang="en-US" sz="1600" dirty="0">
                <a:sym typeface="+mn-ea"/>
              </a:rPr>
              <a:t>算法基础题、算法进阶题、系统实现题、系统策略题、系统结构</a:t>
            </a:r>
            <a:r>
              <a:rPr lang="zh-CN" altLang="en-US" sz="1600" dirty="0" smtClean="0">
                <a:sym typeface="+mn-ea"/>
              </a:rPr>
              <a:t>题</a:t>
            </a:r>
            <a:endParaRPr lang="en-US" altLang="zh-CN" sz="1600" dirty="0" smtClean="0">
              <a:sym typeface="+mn-ea"/>
            </a:endParaRPr>
          </a:p>
          <a:p>
            <a:r>
              <a:rPr lang="zh-CN" altLang="en-US" sz="1600" dirty="0" smtClean="0">
                <a:sym typeface="+mn-ea"/>
              </a:rPr>
              <a:t>携带资料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40055" y="4093845"/>
            <a:ext cx="7414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sym typeface="+mn-ea"/>
              </a:rPr>
              <a:t>CCF CCSP</a:t>
            </a:r>
            <a:r>
              <a:rPr lang="zh-CN" altLang="en-US" sz="2800" b="1" dirty="0">
                <a:solidFill>
                  <a:schemeClr val="accent1"/>
                </a:solidFill>
                <a:sym typeface="+mn-ea"/>
              </a:rPr>
              <a:t>（</a:t>
            </a:r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计算机系统与程序设计竞赛</a:t>
            </a:r>
            <a:r>
              <a:rPr lang="zh-CN" altLang="en-US" sz="2800" b="1" dirty="0">
                <a:solidFill>
                  <a:schemeClr val="accent1"/>
                </a:solidFill>
                <a:sym typeface="+mn-ea"/>
              </a:rPr>
              <a:t>）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3" name="组合 20"/>
          <p:cNvGrpSpPr/>
          <p:nvPr/>
        </p:nvGrpSpPr>
        <p:grpSpPr>
          <a:xfrm>
            <a:off x="1999933" y="2441129"/>
            <a:ext cx="4278312" cy="795337"/>
            <a:chOff x="3150" y="6116"/>
            <a:chExt cx="6737" cy="1252"/>
          </a:xfrm>
        </p:grpSpPr>
        <p:sp>
          <p:nvSpPr>
            <p:cNvPr id="17" name="任意多边形 16"/>
            <p:cNvSpPr/>
            <p:nvPr/>
          </p:nvSpPr>
          <p:spPr>
            <a:xfrm rot="5400000">
              <a:off x="5893" y="3374"/>
              <a:ext cx="1252" cy="6737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4B649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345" name="文本框 39"/>
            <p:cNvSpPr txBox="1"/>
            <p:nvPr/>
          </p:nvSpPr>
          <p:spPr>
            <a:xfrm>
              <a:off x="3210" y="6360"/>
              <a:ext cx="624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</a:pPr>
              <a:r>
                <a:rPr lang="zh-CN" altLang="en-US" sz="2400" b="1" dirty="0" smtClean="0">
                  <a:solidFill>
                    <a:schemeClr val="bg1"/>
                  </a:solidFill>
                  <a:sym typeface="+mn-ea"/>
                </a:rPr>
                <a:t>训练与参赛经验</a:t>
              </a:r>
              <a:r>
                <a:rPr lang="zh-CN" altLang="en-US" sz="2400" b="1" dirty="0">
                  <a:solidFill>
                    <a:schemeClr val="bg1"/>
                  </a:solidFill>
                  <a:sym typeface="+mn-ea"/>
                </a:rPr>
                <a:t>分享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346" name="组合 21"/>
          <p:cNvGrpSpPr/>
          <p:nvPr/>
        </p:nvGrpSpPr>
        <p:grpSpPr>
          <a:xfrm>
            <a:off x="2008188" y="3539679"/>
            <a:ext cx="4277995" cy="795337"/>
            <a:chOff x="3163" y="7705"/>
            <a:chExt cx="6737" cy="1252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906" y="4963"/>
              <a:ext cx="1252" cy="6737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4B649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348" name="文本框 39"/>
            <p:cNvSpPr txBox="1"/>
            <p:nvPr/>
          </p:nvSpPr>
          <p:spPr>
            <a:xfrm>
              <a:off x="3163" y="7949"/>
              <a:ext cx="655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l">
                <a:buFont typeface="Arial" panose="020B0604020202020204" pitchFamily="34" charset="0"/>
              </a:pPr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Q&amp;A</a:t>
              </a:r>
            </a:p>
          </p:txBody>
        </p:sp>
      </p:grpSp>
      <p:sp>
        <p:nvSpPr>
          <p:cNvPr id="28" name="任意多边形 27"/>
          <p:cNvSpPr/>
          <p:nvPr/>
        </p:nvSpPr>
        <p:spPr>
          <a:xfrm rot="5400000">
            <a:off x="3674269" y="-3469481"/>
            <a:ext cx="685800" cy="803433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31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355" name="文本框 11"/>
          <p:cNvSpPr txBox="1"/>
          <p:nvPr/>
        </p:nvSpPr>
        <p:spPr>
          <a:xfrm>
            <a:off x="1303338" y="303213"/>
            <a:ext cx="5172075" cy="508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主要内容</a:t>
            </a:r>
          </a:p>
        </p:txBody>
      </p:sp>
      <p:grpSp>
        <p:nvGrpSpPr>
          <p:cNvPr id="4101" name="组合 18"/>
          <p:cNvGrpSpPr/>
          <p:nvPr/>
        </p:nvGrpSpPr>
        <p:grpSpPr bwMode="auto">
          <a:xfrm>
            <a:off x="2002790" y="1342898"/>
            <a:ext cx="4370705" cy="796821"/>
            <a:chOff x="3154" y="2299"/>
            <a:chExt cx="6738" cy="1254"/>
          </a:xfrm>
          <a:solidFill>
            <a:schemeClr val="accent5">
              <a:lumMod val="75000"/>
            </a:schemeClr>
          </a:solidFill>
        </p:grpSpPr>
        <p:sp>
          <p:nvSpPr>
            <p:cNvPr id="2" name="任意多边形 1"/>
            <p:cNvSpPr/>
            <p:nvPr/>
          </p:nvSpPr>
          <p:spPr>
            <a:xfrm rot="5400000">
              <a:off x="5896" y="-443"/>
              <a:ext cx="1254" cy="6738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3" name="文本框 39"/>
            <p:cNvSpPr txBox="1">
              <a:spLocks noChangeArrowheads="1"/>
            </p:cNvSpPr>
            <p:nvPr/>
          </p:nvSpPr>
          <p:spPr bwMode="auto">
            <a:xfrm>
              <a:off x="3157" y="2541"/>
              <a:ext cx="6562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</a:pPr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ICPC</a:t>
              </a:r>
              <a:r>
                <a:rPr lang="zh-CN" altLang="en-US" sz="2200" b="1" dirty="0">
                  <a:solidFill>
                    <a:schemeClr val="bg1"/>
                  </a:solidFill>
                  <a:sym typeface="+mn-ea"/>
                </a:rPr>
                <a:t>、</a:t>
              </a:r>
              <a:r>
                <a:rPr lang="en-US" altLang="zh-CN" sz="2200" b="1" dirty="0">
                  <a:solidFill>
                    <a:schemeClr val="bg1"/>
                  </a:solidFill>
                  <a:sym typeface="+mn-ea"/>
                </a:rPr>
                <a:t>CCPC</a:t>
              </a:r>
              <a:r>
                <a:rPr lang="zh-CN" altLang="en-US" sz="2200" b="1" dirty="0">
                  <a:solidFill>
                    <a:schemeClr val="bg1"/>
                  </a:solidFill>
                  <a:sym typeface="+mn-ea"/>
                </a:rPr>
                <a:t>、</a:t>
              </a:r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CCCC</a:t>
              </a:r>
              <a:r>
                <a:rPr lang="zh-CN" altLang="en-US" sz="2200" b="1" dirty="0">
                  <a:solidFill>
                    <a:schemeClr val="bg1"/>
                  </a:solidFill>
                  <a:sym typeface="+mn-ea"/>
                </a:rPr>
                <a:t>、</a:t>
              </a:r>
              <a:r>
                <a:rPr lang="en-US" altLang="zh-CN" sz="2200" b="1" dirty="0">
                  <a:solidFill>
                    <a:schemeClr val="bg1"/>
                  </a:solidFill>
                  <a:sym typeface="+mn-ea"/>
                </a:rPr>
                <a:t>CCSP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rot="5400000">
            <a:off x="3674269" y="-3469481"/>
            <a:ext cx="685800" cy="803433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31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355" name="文本框 11"/>
          <p:cNvSpPr txBox="1"/>
          <p:nvPr/>
        </p:nvSpPr>
        <p:spPr>
          <a:xfrm>
            <a:off x="1303338" y="303213"/>
            <a:ext cx="5172075" cy="508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700" dirty="0" smtClean="0">
                <a:solidFill>
                  <a:schemeClr val="bg1"/>
                </a:solidFill>
              </a:rPr>
              <a:t>Start</a:t>
            </a:r>
            <a:endParaRPr lang="zh-CN" altLang="en-US" sz="2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占位符 1"/>
          <p:cNvSpPr txBox="1"/>
          <p:nvPr/>
        </p:nvSpPr>
        <p:spPr>
          <a:xfrm>
            <a:off x="463054" y="1300200"/>
            <a:ext cx="8114030" cy="4646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F"/>
            </a:pPr>
            <a:r>
              <a:rPr lang="zh-CN" altLang="en-US" sz="2400" dirty="0" smtClean="0">
                <a:sym typeface="+mn-ea"/>
              </a:rPr>
              <a:t>（算法）程序设计竞赛：</a:t>
            </a:r>
            <a:r>
              <a:rPr lang="zh-CN" altLang="zh-CN" sz="2400" dirty="0" smtClean="0"/>
              <a:t>在</a:t>
            </a:r>
            <a:r>
              <a:rPr lang="zh-CN" altLang="zh-CN" sz="2400" dirty="0"/>
              <a:t>较短的限定时间</a:t>
            </a:r>
            <a:r>
              <a:rPr lang="zh-CN" altLang="zh-CN" sz="2400" dirty="0" smtClean="0"/>
              <a:t>内</a:t>
            </a:r>
            <a:r>
              <a:rPr lang="zh-CN" altLang="en-US" sz="2400" dirty="0" smtClean="0"/>
              <a:t>和</a:t>
            </a:r>
            <a:r>
              <a:rPr lang="zh-CN" altLang="zh-CN" sz="2400" dirty="0" smtClean="0"/>
              <a:t>严格限制下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用计算机</a:t>
            </a:r>
            <a:r>
              <a:rPr lang="zh-CN" altLang="en-US" sz="2400" dirty="0" smtClean="0"/>
              <a:t>通过</a:t>
            </a:r>
            <a:r>
              <a:rPr lang="zh-CN" altLang="zh-CN" sz="2400" dirty="0" smtClean="0"/>
              <a:t>实际编程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解决多个</a:t>
            </a:r>
            <a:r>
              <a:rPr lang="zh-CN" altLang="zh-CN" sz="2400" dirty="0"/>
              <a:t>精心</a:t>
            </a:r>
            <a:r>
              <a:rPr lang="zh-CN" altLang="zh-CN" sz="2400" dirty="0" smtClean="0"/>
              <a:t>设计</a:t>
            </a:r>
            <a:r>
              <a:rPr lang="zh-CN" altLang="en-US" sz="2400" dirty="0" smtClean="0"/>
              <a:t>且</a:t>
            </a:r>
            <a:r>
              <a:rPr lang="zh-CN" altLang="zh-CN" sz="2400" dirty="0" smtClean="0"/>
              <a:t>高度抽象过</a:t>
            </a:r>
            <a:r>
              <a:rPr lang="zh-CN" altLang="zh-CN" sz="2400" dirty="0"/>
              <a:t>的问题的竞赛。</a:t>
            </a:r>
            <a:endParaRPr lang="en-US" altLang="zh-CN" sz="2400" dirty="0" smtClean="0">
              <a:sym typeface="+mn-ea"/>
            </a:endParaRPr>
          </a:p>
          <a:p>
            <a:pPr marL="819150" lvl="1" indent="-36195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ym typeface="+mn-ea"/>
              </a:rPr>
              <a:t>2022</a:t>
            </a:r>
            <a:r>
              <a:rPr lang="zh-CN" altLang="en-US" sz="2000" dirty="0" smtClean="0">
                <a:sym typeface="+mn-ea"/>
              </a:rPr>
              <a:t>新生赛：网络赛持续一周（</a:t>
            </a:r>
            <a:r>
              <a:rPr lang="en-US" altLang="zh-CN" sz="2000" dirty="0" smtClean="0">
                <a:sym typeface="+mn-ea"/>
              </a:rPr>
              <a:t>11</a:t>
            </a:r>
            <a:r>
              <a:rPr lang="zh-CN" altLang="en-US" sz="2000" dirty="0" smtClean="0">
                <a:sym typeface="+mn-ea"/>
              </a:rPr>
              <a:t>月底</a:t>
            </a:r>
            <a:r>
              <a:rPr lang="en-US" altLang="zh-CN" sz="2000" dirty="0" smtClean="0">
                <a:sym typeface="+mn-ea"/>
              </a:rPr>
              <a:t>~12</a:t>
            </a:r>
            <a:r>
              <a:rPr lang="zh-CN" altLang="en-US" sz="2000" dirty="0" smtClean="0">
                <a:sym typeface="+mn-ea"/>
              </a:rPr>
              <a:t>月初），现场赛</a:t>
            </a:r>
            <a:r>
              <a:rPr lang="en-US" altLang="zh-CN" sz="2000" dirty="0" smtClean="0">
                <a:sym typeface="+mn-ea"/>
              </a:rPr>
              <a:t>4</a:t>
            </a:r>
            <a:r>
              <a:rPr lang="zh-CN" altLang="en-US" sz="2000" dirty="0" smtClean="0">
                <a:sym typeface="+mn-ea"/>
              </a:rPr>
              <a:t>小时</a:t>
            </a:r>
            <a:endParaRPr lang="zh-CN" altLang="en-US" sz="2000" dirty="0"/>
          </a:p>
          <a:p>
            <a:pPr marL="819150" lvl="1" indent="-36195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CCF CSP</a:t>
            </a:r>
            <a:r>
              <a:rPr lang="zh-CN" altLang="en-US" sz="2000" dirty="0" smtClean="0"/>
              <a:t>认证：</a:t>
            </a:r>
            <a:r>
              <a:rPr lang="en-US" altLang="zh-CN" sz="2000" dirty="0" smtClean="0"/>
              <a:t>12</a:t>
            </a:r>
            <a:r>
              <a:rPr lang="zh-CN" altLang="en-US" sz="2000" dirty="0" smtClean="0"/>
              <a:t>月</a:t>
            </a:r>
            <a:r>
              <a:rPr lang="en-US" altLang="zh-CN" sz="2000" dirty="0" smtClean="0"/>
              <a:t>18</a:t>
            </a:r>
            <a:r>
              <a:rPr lang="zh-CN" altLang="en-US" sz="2000" dirty="0" smtClean="0"/>
              <a:t>日，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小时</a:t>
            </a:r>
            <a:endParaRPr lang="en-US" altLang="zh-CN" sz="2000" dirty="0" smtClean="0"/>
          </a:p>
          <a:p>
            <a:pPr marL="819150" lvl="1" indent="-36195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团体程序设计天梯赛（</a:t>
            </a:r>
            <a:r>
              <a:rPr lang="en-US" altLang="zh-CN" sz="2000" dirty="0" smtClean="0"/>
              <a:t>CCCC</a:t>
            </a:r>
            <a:r>
              <a:rPr lang="zh-CN" altLang="en-US" sz="2000" dirty="0" smtClean="0"/>
              <a:t>）：</a:t>
            </a:r>
            <a:r>
              <a:rPr lang="en-US" altLang="zh-CN" sz="2000" dirty="0" smtClean="0"/>
              <a:t>2023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月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日之前选拔赛，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月</a:t>
            </a:r>
            <a:r>
              <a:rPr lang="en-US" altLang="zh-CN" sz="2000" dirty="0" smtClean="0"/>
              <a:t>22</a:t>
            </a:r>
            <a:r>
              <a:rPr lang="zh-CN" altLang="en-US" sz="2000" dirty="0" smtClean="0"/>
              <a:t>日正式比赛（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小时）</a:t>
            </a:r>
            <a:endParaRPr lang="en-US" altLang="zh-CN" sz="2000" dirty="0" smtClean="0"/>
          </a:p>
          <a:p>
            <a:pPr marL="819150" lvl="1" indent="-36195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94" y="3402131"/>
            <a:ext cx="4290154" cy="231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rot="5400000">
            <a:off x="3674269" y="-3469481"/>
            <a:ext cx="685800" cy="803433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31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355" name="文本框 11"/>
          <p:cNvSpPr txBox="1"/>
          <p:nvPr/>
        </p:nvSpPr>
        <p:spPr>
          <a:xfrm>
            <a:off x="1303338" y="303213"/>
            <a:ext cx="5172075" cy="508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主要内容</a:t>
            </a:r>
          </a:p>
        </p:txBody>
      </p:sp>
      <p:grpSp>
        <p:nvGrpSpPr>
          <p:cNvPr id="22" name="组合 18"/>
          <p:cNvGrpSpPr/>
          <p:nvPr/>
        </p:nvGrpSpPr>
        <p:grpSpPr bwMode="auto">
          <a:xfrm>
            <a:off x="2002790" y="2441447"/>
            <a:ext cx="4370705" cy="796821"/>
            <a:chOff x="3154" y="2459"/>
            <a:chExt cx="6738" cy="1254"/>
          </a:xfrm>
          <a:solidFill>
            <a:schemeClr val="accent5">
              <a:lumMod val="75000"/>
            </a:schemeClr>
          </a:solidFill>
        </p:grpSpPr>
        <p:sp>
          <p:nvSpPr>
            <p:cNvPr id="23" name="任意多边形 22"/>
            <p:cNvSpPr/>
            <p:nvPr/>
          </p:nvSpPr>
          <p:spPr>
            <a:xfrm rot="5400000">
              <a:off x="5896" y="-283"/>
              <a:ext cx="1254" cy="6738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文本框 39"/>
            <p:cNvSpPr txBox="1">
              <a:spLocks noChangeArrowheads="1"/>
            </p:cNvSpPr>
            <p:nvPr/>
          </p:nvSpPr>
          <p:spPr bwMode="auto">
            <a:xfrm>
              <a:off x="3157" y="2669"/>
              <a:ext cx="613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</a:pPr>
              <a:r>
                <a:rPr lang="zh-CN" sz="2400" b="1" dirty="0">
                  <a:solidFill>
                    <a:schemeClr val="bg1"/>
                  </a:solidFill>
                  <a:sym typeface="+mn-ea"/>
                </a:rPr>
                <a:t>训练和参赛经验分享</a:t>
              </a:r>
              <a:endParaRPr kumimoji="0" 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5" name="组合 20"/>
          <p:cNvGrpSpPr/>
          <p:nvPr/>
        </p:nvGrpSpPr>
        <p:grpSpPr>
          <a:xfrm>
            <a:off x="2002790" y="1355905"/>
            <a:ext cx="4562813" cy="952880"/>
            <a:chOff x="3151" y="6117"/>
            <a:chExt cx="7185" cy="1500"/>
          </a:xfrm>
        </p:grpSpPr>
        <p:sp>
          <p:nvSpPr>
            <p:cNvPr id="26" name="任意多边形 25"/>
            <p:cNvSpPr/>
            <p:nvPr/>
          </p:nvSpPr>
          <p:spPr>
            <a:xfrm rot="5400000">
              <a:off x="5893" y="3374"/>
              <a:ext cx="1252" cy="6737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4B649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文本框 39"/>
            <p:cNvSpPr txBox="1"/>
            <p:nvPr/>
          </p:nvSpPr>
          <p:spPr>
            <a:xfrm>
              <a:off x="3210" y="6360"/>
              <a:ext cx="7126" cy="12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buFont typeface="Arial" panose="020B0604020202020204" pitchFamily="34" charset="0"/>
              </a:pPr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ICPC</a:t>
              </a:r>
              <a:r>
                <a:rPr lang="zh-CN" altLang="en-US" sz="2200" b="1" dirty="0">
                  <a:solidFill>
                    <a:schemeClr val="bg1"/>
                  </a:solidFill>
                  <a:sym typeface="+mn-ea"/>
                </a:rPr>
                <a:t>、</a:t>
              </a:r>
              <a:r>
                <a:rPr lang="en-US" altLang="zh-CN" sz="2200" b="1" dirty="0">
                  <a:solidFill>
                    <a:schemeClr val="bg1"/>
                  </a:solidFill>
                  <a:sym typeface="+mn-ea"/>
                </a:rPr>
                <a:t>CCPC</a:t>
              </a:r>
              <a:r>
                <a:rPr lang="zh-CN" altLang="en-US" sz="2200" b="1" dirty="0">
                  <a:solidFill>
                    <a:schemeClr val="bg1"/>
                  </a:solidFill>
                  <a:sym typeface="+mn-ea"/>
                </a:rPr>
                <a:t>、</a:t>
              </a:r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CCCC</a:t>
              </a:r>
              <a:r>
                <a:rPr lang="zh-CN" altLang="en-US" sz="2200" b="1" dirty="0">
                  <a:solidFill>
                    <a:schemeClr val="bg1"/>
                  </a:solidFill>
                  <a:sym typeface="+mn-ea"/>
                </a:rPr>
                <a:t>、</a:t>
              </a:r>
              <a:r>
                <a:rPr lang="en-US" altLang="zh-CN" sz="2200" b="1" dirty="0">
                  <a:solidFill>
                    <a:schemeClr val="bg1"/>
                  </a:solidFill>
                  <a:sym typeface="+mn-ea"/>
                </a:rPr>
                <a:t>CCSP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endParaRPr>
            </a:p>
            <a:p>
              <a:pPr>
                <a:buFont typeface="Arial" panose="020B0604020202020204" pitchFamily="34" charset="0"/>
              </a:pPr>
              <a:endPara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18"/>
          <p:cNvGrpSpPr/>
          <p:nvPr/>
        </p:nvGrpSpPr>
        <p:grpSpPr bwMode="auto">
          <a:xfrm>
            <a:off x="2002790" y="3528790"/>
            <a:ext cx="4370705" cy="796821"/>
            <a:chOff x="3154" y="1947"/>
            <a:chExt cx="6738" cy="1254"/>
          </a:xfrm>
          <a:solidFill>
            <a:schemeClr val="accent5">
              <a:lumMod val="75000"/>
            </a:schemeClr>
          </a:solidFill>
        </p:grpSpPr>
        <p:sp>
          <p:nvSpPr>
            <p:cNvPr id="39" name="任意多边形 38"/>
            <p:cNvSpPr/>
            <p:nvPr/>
          </p:nvSpPr>
          <p:spPr>
            <a:xfrm rot="5400000">
              <a:off x="5896" y="-795"/>
              <a:ext cx="1254" cy="6738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文本框 39"/>
            <p:cNvSpPr txBox="1">
              <a:spLocks noChangeArrowheads="1"/>
            </p:cNvSpPr>
            <p:nvPr/>
          </p:nvSpPr>
          <p:spPr bwMode="auto">
            <a:xfrm>
              <a:off x="3157" y="2205"/>
              <a:ext cx="613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</a:pPr>
              <a:r>
                <a:rPr lang="en-US" altLang="zh-CN" sz="2400" b="1" dirty="0">
                  <a:solidFill>
                    <a:schemeClr val="bg1"/>
                  </a:solidFill>
                  <a:sym typeface="+mn-ea"/>
                </a:rPr>
                <a:t>Q&amp;A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5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5400000">
            <a:off x="3674269" y="-3469481"/>
            <a:ext cx="685800" cy="803433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9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7653" name="文本框 11"/>
          <p:cNvSpPr txBox="1"/>
          <p:nvPr/>
        </p:nvSpPr>
        <p:spPr>
          <a:xfrm>
            <a:off x="1303338" y="303213"/>
            <a:ext cx="5172075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700" b="1" dirty="0">
                <a:solidFill>
                  <a:schemeClr val="bg1"/>
                </a:solidFill>
                <a:sym typeface="+mn-ea"/>
              </a:rPr>
              <a:t>竞赛项目介绍</a:t>
            </a:r>
            <a:endParaRPr lang="zh-CN" altLang="en-US" sz="2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1695" y="1150620"/>
            <a:ext cx="1049401" cy="825733"/>
            <a:chOff x="1390" y="2155"/>
            <a:chExt cx="2528" cy="2550"/>
          </a:xfrm>
        </p:grpSpPr>
        <p:grpSp>
          <p:nvGrpSpPr>
            <p:cNvPr id="33" name="Group 11"/>
            <p:cNvGrpSpPr/>
            <p:nvPr/>
          </p:nvGrpSpPr>
          <p:grpSpPr>
            <a:xfrm>
              <a:off x="1559" y="2155"/>
              <a:ext cx="2228" cy="2550"/>
              <a:chOff x="1743076" y="2991066"/>
              <a:chExt cx="1414666" cy="1619124"/>
            </a:xfrm>
            <a:solidFill>
              <a:srgbClr val="5E80B0"/>
            </a:solidFill>
          </p:grpSpPr>
          <p:sp>
            <p:nvSpPr>
              <p:cNvPr id="34" name="Shape 1721"/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grpFill/>
              <a:ln w="12700">
                <a:miter lim="400000"/>
              </a:ln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  <p:sp>
            <p:nvSpPr>
              <p:cNvPr id="35" name="Shape 1732"/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grpFill/>
              <a:ln w="50800" cap="flat">
                <a:solidFill>
                  <a:schemeClr val="bg1"/>
                </a:solidFill>
                <a:miter lim="400000"/>
              </a:ln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50800" tIns="50800" rIns="50800" bIns="5080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kumimoji="0" sz="25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Aller Light"/>
                  <a:cs typeface="Aller Light"/>
                  <a:sym typeface="Aller Light"/>
                </a:endParaRPr>
              </a:p>
            </p:txBody>
          </p:sp>
        </p:grpSp>
        <p:sp>
          <p:nvSpPr>
            <p:cNvPr id="27658" name="Text Placeholder 4"/>
            <p:cNvSpPr txBox="1"/>
            <p:nvPr/>
          </p:nvSpPr>
          <p:spPr>
            <a:xfrm>
              <a:off x="1390" y="2879"/>
              <a:ext cx="2528" cy="145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21908" tIns="60954" rIns="121908" bIns="60954" anchor="ctr"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</a:pPr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ICPC</a:t>
              </a:r>
            </a:p>
          </p:txBody>
        </p:sp>
      </p:grpSp>
      <p:sp>
        <p:nvSpPr>
          <p:cNvPr id="2" name="TextBox 64"/>
          <p:cNvSpPr txBox="1"/>
          <p:nvPr/>
        </p:nvSpPr>
        <p:spPr>
          <a:xfrm>
            <a:off x="2216150" y="1464310"/>
            <a:ext cx="556260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1" indent="0" algn="l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国际大学生程序设计竞赛</a:t>
            </a:r>
          </a:p>
        </p:txBody>
      </p:sp>
      <p:sp>
        <p:nvSpPr>
          <p:cNvPr id="39" name="文本占位符 1"/>
          <p:cNvSpPr txBox="1">
            <a:spLocks/>
          </p:cNvSpPr>
          <p:nvPr/>
        </p:nvSpPr>
        <p:spPr>
          <a:xfrm>
            <a:off x="1099825" y="2251760"/>
            <a:ext cx="7283791" cy="392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zh-CN"/>
            </a:defPPr>
            <a:lvl1pPr marL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b="0" i="0" u="none" kern="1200" baseline="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/>
              <a:t>ICPC</a:t>
            </a:r>
            <a:r>
              <a:rPr lang="zh-CN" altLang="en-US" sz="1800" dirty="0" smtClean="0"/>
              <a:t>国际大学生程序设计竞赛目前由 </a:t>
            </a:r>
            <a:r>
              <a:rPr lang="en-US" altLang="zh-CN" sz="1800" dirty="0" smtClean="0"/>
              <a:t>ICPC </a:t>
            </a:r>
            <a:r>
              <a:rPr lang="zh-CN" altLang="en-US" sz="1800" dirty="0" smtClean="0"/>
              <a:t>基金会（</a:t>
            </a:r>
            <a:r>
              <a:rPr lang="en-US" altLang="zh-CN" sz="1800" dirty="0" smtClean="0"/>
              <a:t>ICPC Foundation</a:t>
            </a:r>
            <a:r>
              <a:rPr lang="zh-CN" altLang="en-US" sz="1800" dirty="0" smtClean="0"/>
              <a:t>）主办</a:t>
            </a:r>
            <a:endParaRPr lang="en-US" altLang="zh-CN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赛事由各大洲区域赛（</a:t>
            </a:r>
            <a:r>
              <a:rPr lang="en-US" altLang="zh-CN" sz="1800" dirty="0" smtClean="0"/>
              <a:t>Regional Contests</a:t>
            </a:r>
            <a:r>
              <a:rPr lang="zh-CN" altLang="en-US" sz="1800" dirty="0" smtClean="0"/>
              <a:t>）和全球总决赛（</a:t>
            </a:r>
            <a:r>
              <a:rPr lang="en-US" altLang="zh-CN" sz="1800" dirty="0" smtClean="0"/>
              <a:t>World Finals</a:t>
            </a:r>
            <a:r>
              <a:rPr lang="zh-CN" altLang="en-US" sz="1800" dirty="0" smtClean="0"/>
              <a:t>）两个主要阶段组成，来自全球</a:t>
            </a:r>
            <a:r>
              <a:rPr lang="en-US" altLang="zh-CN" sz="1800" dirty="0" smtClean="0"/>
              <a:t>6</a:t>
            </a:r>
            <a:r>
              <a:rPr lang="zh-CN" altLang="en-US" sz="1800" dirty="0" smtClean="0"/>
              <a:t>大洲、超过</a:t>
            </a:r>
            <a:r>
              <a:rPr lang="en-US" altLang="zh-CN" sz="1800" dirty="0" smtClean="0"/>
              <a:t>100</a:t>
            </a:r>
            <a:r>
              <a:rPr lang="zh-CN" altLang="en-US" sz="1800" dirty="0" smtClean="0"/>
              <a:t>个国家和地区的三千余所高校、五万余名大学生参与该项赛事。</a:t>
            </a:r>
            <a:r>
              <a:rPr lang="zh-CN" altLang="en-US" sz="1800" dirty="0"/>
              <a:t>不论是区域赛还是总决赛，</a:t>
            </a:r>
            <a:r>
              <a:rPr lang="en-US" altLang="zh-CN" sz="1800" dirty="0"/>
              <a:t>ICPC</a:t>
            </a:r>
            <a:r>
              <a:rPr lang="zh-CN" altLang="en-US" sz="1800" dirty="0"/>
              <a:t>都一直受到国际各知名大学的重视，并受到全世界各著名计算机公司的高度关注</a:t>
            </a:r>
            <a:endParaRPr lang="en-US" altLang="zh-CN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经过五十余年的发展，</a:t>
            </a:r>
            <a:r>
              <a:rPr lang="en-US" altLang="zh-CN" sz="1800" dirty="0" smtClean="0"/>
              <a:t>ICPC</a:t>
            </a:r>
            <a:r>
              <a:rPr lang="zh-CN" altLang="en-US" sz="1800" dirty="0" smtClean="0"/>
              <a:t>竞赛已经成为全球最具影响力的大学生计算机竞赛，被誉为计算机软件领域的奥林匹克</a:t>
            </a:r>
            <a:endParaRPr lang="en-US" altLang="zh-CN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展示</a:t>
            </a:r>
            <a:r>
              <a:rPr lang="zh-CN" altLang="en-US" sz="1800" dirty="0"/>
              <a:t>大学生创新能力、团队精神和在压力下编写程序、分析和解决问题能力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655" y="303530"/>
            <a:ext cx="18351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竞赛项目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305564957"/>
              </p:ext>
            </p:extLst>
          </p:nvPr>
        </p:nvGraphicFramePr>
        <p:xfrm>
          <a:off x="550545" y="1896745"/>
          <a:ext cx="450723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14600" y="2359091"/>
            <a:ext cx="3870663" cy="3138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竞赛官网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hlinkClick r:id="rId9"/>
              </a:rPr>
              <a:t>https://</a:t>
            </a:r>
            <a:r>
              <a:rPr lang="en-US" altLang="zh-CN" sz="1600" b="1" dirty="0" smtClean="0">
                <a:hlinkClick r:id="rId9"/>
              </a:rPr>
              <a:t>icpc</a:t>
            </a:r>
            <a:r>
              <a:rPr lang="en-US" altLang="zh-CN" sz="1600" dirty="0" smtClean="0">
                <a:hlinkClick r:id="rId9"/>
              </a:rPr>
              <a:t>.global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校赛网址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http://acm.xidian.edu.cn/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4370" y="788035"/>
            <a:ext cx="4032250" cy="7556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60015" y="2260121"/>
            <a:ext cx="883375" cy="629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</a:rPr>
              <a:t>全球</a:t>
            </a:r>
          </a:p>
          <a:p>
            <a:pPr lvl="0"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</a:rPr>
              <a:t>总决赛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0" y="1168576"/>
            <a:ext cx="3835153" cy="8000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338" y="303213"/>
            <a:ext cx="5456237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ICPC</a:t>
            </a:r>
            <a:r>
              <a:rPr lang="zh-CN" alt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简介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17" y="2202698"/>
            <a:ext cx="8388250" cy="26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67" y="4630902"/>
            <a:ext cx="3964550" cy="2227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0" y="1168576"/>
            <a:ext cx="3835153" cy="8000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338" y="303213"/>
            <a:ext cx="5456237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ICPC</a:t>
            </a:r>
            <a:r>
              <a:rPr lang="zh-CN" alt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01517" y="2246656"/>
            <a:ext cx="9034462" cy="5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F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0" dirty="0" smtClean="0">
                <a:latin typeface="Times New Roman" panose="02020603050405020304" pitchFamily="18" charset="0"/>
                <a:ea typeface="幼圆" panose="02010509060101010101" pitchFamily="49" charset="-122"/>
                <a:sym typeface="Arial" panose="020B0604020202020204" pitchFamily="34" charset="0"/>
              </a:rPr>
              <a:t>2020-2021ICPC</a:t>
            </a:r>
            <a:r>
              <a:rPr lang="zh-CN" altLang="en-US" sz="2400" b="0" dirty="0" smtClean="0">
                <a:latin typeface="Times New Roman" panose="02020603050405020304" pitchFamily="18" charset="0"/>
                <a:ea typeface="幼圆" panose="02010509060101010101" pitchFamily="49" charset="-122"/>
                <a:sym typeface="Arial" panose="020B0604020202020204" pitchFamily="34" charset="0"/>
              </a:rPr>
              <a:t>世界总决赛（</a:t>
            </a:r>
            <a:r>
              <a:rPr lang="en-US" altLang="zh-CN" sz="2400" b="0" dirty="0" smtClean="0">
                <a:latin typeface="Times New Roman" panose="02020603050405020304" pitchFamily="18" charset="0"/>
                <a:ea typeface="幼圆" panose="02010509060101010101" pitchFamily="49" charset="-122"/>
                <a:sym typeface="Arial" panose="020B0604020202020204" pitchFamily="34" charset="0"/>
              </a:rPr>
              <a:t>2022.11.10</a:t>
            </a:r>
            <a:r>
              <a:rPr lang="zh-CN" altLang="en-US" sz="2400" b="0" dirty="0" smtClean="0">
                <a:latin typeface="Times New Roman" panose="02020603050405020304" pitchFamily="18" charset="0"/>
                <a:ea typeface="幼圆" panose="02010509060101010101" pitchFamily="49" charset="-122"/>
                <a:sym typeface="Arial" panose="020B0604020202020204" pitchFamily="34" charset="0"/>
              </a:rPr>
              <a:t>，</a:t>
            </a:r>
            <a:r>
              <a:rPr lang="en-US" altLang="zh-CN" sz="2400" b="0" dirty="0" smtClean="0">
                <a:latin typeface="Times New Roman" panose="02020603050405020304" pitchFamily="18" charset="0"/>
                <a:ea typeface="幼圆" panose="02010509060101010101" pitchFamily="49" charset="-122"/>
                <a:sym typeface="Arial" panose="020B0604020202020204" pitchFamily="34" charset="0"/>
              </a:rPr>
              <a:t>Dhaka</a:t>
            </a:r>
            <a:r>
              <a:rPr lang="zh-CN" altLang="en-US" sz="2400" b="0" dirty="0" smtClean="0">
                <a:latin typeface="Times New Roman" panose="02020603050405020304" pitchFamily="18" charset="0"/>
                <a:ea typeface="幼圆" panose="02010509060101010101" pitchFamily="49" charset="-122"/>
                <a:sym typeface="Arial" panose="020B0604020202020204" pitchFamily="34" charset="0"/>
              </a:rPr>
              <a:t>）</a:t>
            </a:r>
            <a:endParaRPr lang="zh-CN" altLang="en-US" sz="2400" b="0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pic>
        <p:nvPicPr>
          <p:cNvPr id="4" name="图片 3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32" y="3072432"/>
            <a:ext cx="5742118" cy="26846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05" y="3554735"/>
            <a:ext cx="2389950" cy="16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0" y="1168576"/>
            <a:ext cx="3835153" cy="8000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338" y="303213"/>
            <a:ext cx="5456237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ICPC</a:t>
            </a:r>
            <a:r>
              <a:rPr lang="zh-CN" alt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51304" y="2131404"/>
            <a:ext cx="9034462" cy="9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F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0" dirty="0" smtClean="0">
                <a:latin typeface="Times New Roman" panose="02020603050405020304" pitchFamily="18" charset="0"/>
                <a:ea typeface="幼圆" panose="02010509060101010101" pitchFamily="49" charset="-122"/>
                <a:sym typeface="Arial" panose="020B0604020202020204" pitchFamily="34" charset="0"/>
              </a:rPr>
              <a:t>疫情下，</a:t>
            </a:r>
            <a:r>
              <a:rPr lang="en-US" altLang="zh-CN" sz="2400" b="0" dirty="0" smtClean="0">
                <a:latin typeface="Times New Roman" panose="02020603050405020304" pitchFamily="18" charset="0"/>
                <a:ea typeface="幼圆" panose="02010509060101010101" pitchFamily="49" charset="-122"/>
                <a:sym typeface="Arial" panose="020B0604020202020204" pitchFamily="34" charset="0"/>
              </a:rPr>
              <a:t>2020~2022ICPC</a:t>
            </a:r>
            <a:r>
              <a:rPr lang="zh-CN" altLang="en-US" sz="2400" b="0" dirty="0" smtClean="0">
                <a:latin typeface="Times New Roman" panose="02020603050405020304" pitchFamily="18" charset="0"/>
                <a:ea typeface="幼圆" panose="02010509060101010101" pitchFamily="49" charset="-122"/>
                <a:sym typeface="Arial" panose="020B0604020202020204" pitchFamily="34" charset="0"/>
              </a:rPr>
              <a:t>亚洲区域赛中国大陆分站赛采用线上赛模式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  <a:p>
            <a:pPr eaLnBrk="1" hangingPunct="1"/>
            <a:endParaRPr lang="zh-CN" altLang="en-US" sz="2400" b="0" dirty="0"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26063"/>
            <a:ext cx="7733677" cy="250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94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338" y="303213"/>
            <a:ext cx="5456237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ICPC</a:t>
            </a:r>
            <a:r>
              <a:rPr lang="zh-CN" altLang="en-US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9576" y="1529585"/>
            <a:ext cx="4136993" cy="21838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/>
              <a:t>题目描述语言</a:t>
            </a:r>
            <a:endParaRPr lang="en-US" altLang="zh-CN" sz="1600" dirty="0"/>
          </a:p>
          <a:p>
            <a:pPr lvl="1">
              <a:lnSpc>
                <a:spcPct val="100000"/>
              </a:lnSpc>
            </a:pPr>
            <a:r>
              <a:rPr lang="zh-CN" altLang="en-US" sz="1600" dirty="0"/>
              <a:t>英语</a:t>
            </a:r>
            <a:endParaRPr lang="en-US" altLang="zh-CN" sz="1600" dirty="0"/>
          </a:p>
          <a:p>
            <a:pPr lvl="1">
              <a:lnSpc>
                <a:spcPct val="100000"/>
              </a:lnSpc>
            </a:pPr>
            <a:r>
              <a:rPr lang="en-US" altLang="zh-CN" sz="1600" dirty="0"/>
              <a:t>(</a:t>
            </a:r>
            <a:r>
              <a:rPr lang="zh-CN" altLang="en-US" sz="1600" dirty="0">
                <a:sym typeface="+mn-ea"/>
              </a:rPr>
              <a:t>校</a:t>
            </a:r>
            <a:r>
              <a:rPr lang="zh-CN" altLang="en-US" sz="1600" dirty="0" smtClean="0">
                <a:sym typeface="+mn-ea"/>
              </a:rPr>
              <a:t>赛</a:t>
            </a:r>
            <a:r>
              <a:rPr lang="zh-CN" altLang="en-US" sz="1600" dirty="0" smtClean="0"/>
              <a:t>常采用</a:t>
            </a:r>
            <a:r>
              <a:rPr lang="zh-CN" altLang="en-US" sz="1600" dirty="0"/>
              <a:t>中文题面</a:t>
            </a:r>
            <a:r>
              <a:rPr lang="en-US" altLang="zh-CN" sz="1600" dirty="0"/>
              <a:t>)</a:t>
            </a:r>
          </a:p>
          <a:p>
            <a:pPr>
              <a:lnSpc>
                <a:spcPct val="100000"/>
              </a:lnSpc>
            </a:pPr>
            <a:r>
              <a:rPr lang="zh-CN" altLang="en-US" sz="2000" dirty="0" smtClean="0"/>
              <a:t>编程语言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en-US" altLang="zh-CN" sz="1600" dirty="0"/>
              <a:t>C / C++ / Java</a:t>
            </a:r>
          </a:p>
          <a:p>
            <a:pPr lvl="1">
              <a:lnSpc>
                <a:spcPct val="100000"/>
              </a:lnSpc>
            </a:pPr>
            <a:r>
              <a:rPr lang="en-US" altLang="zh-CN" sz="1600" dirty="0"/>
              <a:t>(</a:t>
            </a:r>
            <a:r>
              <a:rPr lang="zh-CN" altLang="en-US" sz="1600" dirty="0"/>
              <a:t>部分赛</a:t>
            </a:r>
            <a:r>
              <a:rPr lang="zh-CN" altLang="en-US" sz="1600" dirty="0" smtClean="0"/>
              <a:t>站支持</a:t>
            </a:r>
            <a:r>
              <a:rPr lang="en-US" altLang="zh-CN" sz="1600" dirty="0"/>
              <a:t>Python)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2312" y="1090733"/>
            <a:ext cx="333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竞赛语言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2311" y="3724102"/>
            <a:ext cx="333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竞赛形式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3" name="文本占位符 1"/>
          <p:cNvSpPr txBox="1"/>
          <p:nvPr/>
        </p:nvSpPr>
        <p:spPr>
          <a:xfrm>
            <a:off x="405511" y="4321175"/>
            <a:ext cx="4337050" cy="2183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600" dirty="0"/>
              <a:t>三人</a:t>
            </a:r>
            <a:r>
              <a:rPr lang="zh-CN" altLang="en-US" sz="1600" dirty="0" smtClean="0"/>
              <a:t>组队、共</a:t>
            </a:r>
            <a:r>
              <a:rPr lang="zh-CN" altLang="en-US" sz="1600" dirty="0"/>
              <a:t>用一</a:t>
            </a:r>
            <a:r>
              <a:rPr lang="zh-CN" altLang="en-US" sz="1600" dirty="0" smtClean="0"/>
              <a:t>台计算机</a:t>
            </a:r>
            <a:endParaRPr lang="en-US" altLang="zh-CN" sz="1600" dirty="0" smtClean="0"/>
          </a:p>
          <a:p>
            <a:pPr>
              <a:lnSpc>
                <a:spcPct val="100000"/>
              </a:lnSpc>
            </a:pPr>
            <a:r>
              <a:rPr lang="zh-CN" altLang="en-US" sz="1600" dirty="0" smtClean="0"/>
              <a:t>历时</a:t>
            </a:r>
            <a:r>
              <a:rPr lang="en-US" altLang="zh-CN" sz="1600" dirty="0"/>
              <a:t>5</a:t>
            </a:r>
            <a:r>
              <a:rPr lang="zh-CN" altLang="en-US" sz="1600" dirty="0" smtClean="0"/>
              <a:t>小时、共</a:t>
            </a:r>
            <a:r>
              <a:rPr lang="en-US" altLang="zh-CN" sz="1600" dirty="0" smtClean="0"/>
              <a:t>10-13</a:t>
            </a:r>
            <a:r>
              <a:rPr lang="zh-CN" altLang="en-US" sz="1600" dirty="0" smtClean="0"/>
              <a:t>个问题</a:t>
            </a:r>
            <a:endParaRPr lang="zh-CN" altLang="en-US" sz="1600" dirty="0"/>
          </a:p>
          <a:p>
            <a:pPr>
              <a:lnSpc>
                <a:spcPct val="100000"/>
              </a:lnSpc>
            </a:pPr>
            <a:r>
              <a:rPr lang="zh-CN" altLang="en-US" sz="1600" dirty="0" smtClean="0"/>
              <a:t>尽可能多地解决（</a:t>
            </a:r>
            <a:r>
              <a:rPr lang="en-US" altLang="zh-CN" sz="1600" dirty="0" smtClean="0"/>
              <a:t>AC</a:t>
            </a:r>
            <a:r>
              <a:rPr lang="zh-CN" altLang="en-US" sz="1600" dirty="0" smtClean="0"/>
              <a:t>）问题</a:t>
            </a:r>
            <a:endParaRPr lang="zh-CN" altLang="en-US" sz="1600" dirty="0"/>
          </a:p>
          <a:p>
            <a:pPr>
              <a:lnSpc>
                <a:spcPct val="100000"/>
              </a:lnSpc>
            </a:pPr>
            <a:r>
              <a:rPr lang="zh-CN" altLang="en-US" sz="1600" dirty="0"/>
              <a:t>现场</a:t>
            </a:r>
            <a:r>
              <a:rPr lang="zh-CN" altLang="en-US" sz="1600" dirty="0" smtClean="0"/>
              <a:t>竞赛、可参考纸质资料</a:t>
            </a:r>
            <a:endParaRPr lang="zh-CN" altLang="en-US" sz="1600" dirty="0"/>
          </a:p>
          <a:p>
            <a:pPr>
              <a:lnSpc>
                <a:spcPct val="100000"/>
              </a:lnSpc>
            </a:pPr>
            <a:r>
              <a:rPr lang="zh-CN" altLang="en-US" sz="1600" dirty="0" smtClean="0"/>
              <a:t>自动评判</a:t>
            </a:r>
            <a:r>
              <a:rPr lang="zh-CN" altLang="en-US" sz="1600" dirty="0"/>
              <a:t>：解答正确</a:t>
            </a:r>
            <a:r>
              <a:rPr lang="en-US" altLang="zh-CN" sz="1600" dirty="0"/>
              <a:t>AC</a:t>
            </a:r>
            <a:r>
              <a:rPr lang="zh-CN" altLang="en-US" sz="1600" dirty="0"/>
              <a:t>，否则不得分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56" y="47625"/>
            <a:ext cx="4953128" cy="6270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67816"/>
            <a:ext cx="4567444" cy="608356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5400000">
            <a:off x="1310640" y="-1106170"/>
            <a:ext cx="685800" cy="330771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2888" y="47625"/>
            <a:ext cx="1000125" cy="1000125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6717" y="289776"/>
            <a:ext cx="772462" cy="514462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10" name="Freeform 84"/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85"/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86"/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87"/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88"/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89"/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90"/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0" name="文本框 11"/>
          <p:cNvSpPr txBox="1"/>
          <p:nvPr/>
        </p:nvSpPr>
        <p:spPr>
          <a:xfrm>
            <a:off x="1303338" y="303213"/>
            <a:ext cx="5456237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sz="2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竞赛特点</a:t>
            </a:r>
          </a:p>
        </p:txBody>
      </p:sp>
      <p:sp>
        <p:nvSpPr>
          <p:cNvPr id="21" name="文本占位符 1"/>
          <p:cNvSpPr txBox="1"/>
          <p:nvPr/>
        </p:nvSpPr>
        <p:spPr>
          <a:xfrm>
            <a:off x="381740" y="2287607"/>
            <a:ext cx="8117840" cy="293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000" dirty="0" smtClean="0"/>
              <a:t>能力：扎实</a:t>
            </a:r>
            <a:r>
              <a:rPr lang="zh-CN" altLang="en-US" sz="2000" dirty="0"/>
              <a:t>的数学功底</a:t>
            </a:r>
            <a:r>
              <a:rPr lang="zh-CN" altLang="en-US" sz="2000" dirty="0" smtClean="0"/>
              <a:t>、算法设计及分析能力、编码及调试能力</a:t>
            </a:r>
            <a:r>
              <a:rPr lang="en-US" altLang="zh-CN" sz="2000" dirty="0" smtClean="0"/>
              <a:t>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2000" dirty="0" smtClean="0"/>
              <a:t>              良好的</a:t>
            </a:r>
            <a:r>
              <a:rPr lang="zh-CN" altLang="en-US" sz="2000" dirty="0"/>
              <a:t>协作精神、稳定的心理素质和快速的临场应变能力</a:t>
            </a:r>
            <a:endParaRPr lang="en-US" altLang="zh-CN" sz="20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000" dirty="0" smtClean="0"/>
              <a:t>知识：</a:t>
            </a:r>
            <a:r>
              <a:rPr lang="en-US" altLang="zh-CN" sz="2000" dirty="0"/>
              <a:t>C/C++/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语言基础，</a:t>
            </a:r>
            <a:r>
              <a:rPr lang="en-US" altLang="zh-CN" sz="2000" dirty="0" smtClean="0"/>
              <a:t>STL / </a:t>
            </a:r>
            <a:r>
              <a:rPr lang="zh-CN" altLang="en-US" sz="2000" dirty="0" smtClean="0"/>
              <a:t>类库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000" dirty="0" smtClean="0"/>
              <a:t>               </a:t>
            </a:r>
            <a:r>
              <a:rPr lang="zh-CN" altLang="en-US" sz="2000" dirty="0" smtClean="0"/>
              <a:t>数据结构，算法（搜索、贪心、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动态规划等）</a:t>
            </a:r>
            <a:endParaRPr lang="en-US" altLang="zh-CN" sz="2000" dirty="0" smtClean="0"/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     </a:t>
            </a:r>
            <a:r>
              <a:rPr lang="zh-CN" altLang="en-US" sz="2000" dirty="0" smtClean="0"/>
              <a:t>图论</a:t>
            </a:r>
            <a:r>
              <a:rPr lang="zh-CN" altLang="en-US" sz="2000" dirty="0"/>
              <a:t>、组合数学、数论</a:t>
            </a:r>
            <a:r>
              <a:rPr lang="zh-CN" altLang="en-US" sz="2000" dirty="0" smtClean="0"/>
              <a:t>、计算几何等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81740" y="1287790"/>
            <a:ext cx="39487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ICPC</a:t>
            </a:r>
            <a:r>
              <a:rPr lang="zh-CN" altLang="en-US" sz="2800" b="1" dirty="0">
                <a:solidFill>
                  <a:schemeClr val="accent1"/>
                </a:solidFill>
              </a:rPr>
              <a:t>（</a:t>
            </a:r>
            <a:r>
              <a:rPr lang="en-US" altLang="zh-CN" sz="2800" b="1" dirty="0">
                <a:solidFill>
                  <a:schemeClr val="accent1"/>
                </a:solidFill>
              </a:rPr>
              <a:t>CCPC</a:t>
            </a:r>
            <a:r>
              <a:rPr lang="zh-CN" altLang="en-US" sz="2800" b="1" dirty="0" smtClean="0">
                <a:solidFill>
                  <a:schemeClr val="accent1"/>
                </a:solidFill>
              </a:rPr>
              <a:t>）竞赛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430" y="4330192"/>
            <a:ext cx="3011805" cy="21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1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4E67C8"/>
      </a:accent6>
      <a:hlink>
        <a:srgbClr val="56C7AA"/>
      </a:hlink>
      <a:folHlink>
        <a:srgbClr val="59A8D1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3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4E67C8"/>
      </a:accent6>
      <a:hlink>
        <a:srgbClr val="56C7AA"/>
      </a:hlink>
      <a:folHlink>
        <a:srgbClr val="59A8D1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1295</Words>
  <Application>Microsoft Office PowerPoint</Application>
  <PresentationFormat>全屏显示(4:3)</PresentationFormat>
  <Paragraphs>170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Aller Light</vt:lpstr>
      <vt:lpstr>宋体</vt:lpstr>
      <vt:lpstr>微软雅黑</vt:lpstr>
      <vt:lpstr>幼圆</vt:lpstr>
      <vt:lpstr>Arial</vt:lpstr>
      <vt:lpstr>Times New Roman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Microsoft 帐户</cp:lastModifiedBy>
  <cp:revision>349</cp:revision>
  <dcterms:created xsi:type="dcterms:W3CDTF">2016-01-15T03:19:00Z</dcterms:created>
  <dcterms:modified xsi:type="dcterms:W3CDTF">2022-11-19T11:22:20Z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